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6"/>
  </p:notesMasterIdLst>
  <p:handoutMasterIdLst>
    <p:handoutMasterId r:id="rId27"/>
  </p:handoutMasterIdLst>
  <p:sldIdLst>
    <p:sldId id="258" r:id="rId5"/>
    <p:sldId id="314" r:id="rId6"/>
    <p:sldId id="301" r:id="rId7"/>
    <p:sldId id="307" r:id="rId8"/>
    <p:sldId id="313" r:id="rId9"/>
    <p:sldId id="300" r:id="rId10"/>
    <p:sldId id="318" r:id="rId11"/>
    <p:sldId id="302" r:id="rId12"/>
    <p:sldId id="304" r:id="rId13"/>
    <p:sldId id="299" r:id="rId14"/>
    <p:sldId id="315" r:id="rId15"/>
    <p:sldId id="305" r:id="rId16"/>
    <p:sldId id="309" r:id="rId17"/>
    <p:sldId id="312" r:id="rId18"/>
    <p:sldId id="276" r:id="rId19"/>
    <p:sldId id="311" r:id="rId20"/>
    <p:sldId id="310" r:id="rId21"/>
    <p:sldId id="316" r:id="rId22"/>
    <p:sldId id="319" r:id="rId23"/>
    <p:sldId id="317" r:id="rId24"/>
    <p:sldId id="293" r:id="rId25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sng" strike="noStrike" kern="1200" spc="0" baseline="0">
                <a:solidFill>
                  <a:schemeClr val="tx1"/>
                </a:solidFill>
                <a:latin typeface="CG Times" panose="02020603050405020304"/>
                <a:ea typeface="+mn-ea"/>
                <a:cs typeface="+mn-cs"/>
              </a:defRPr>
            </a:pPr>
            <a:r>
              <a:rPr lang="en-US" sz="2400" b="1" u="sng" dirty="0">
                <a:solidFill>
                  <a:schemeClr val="tx1"/>
                </a:solidFill>
                <a:latin typeface="CG Times" panose="02020603050405020304"/>
              </a:rPr>
              <a:t>Total Budget</a:t>
            </a:r>
          </a:p>
          <a:p>
            <a:pPr>
              <a:defRPr sz="2400" b="1" u="sng">
                <a:solidFill>
                  <a:schemeClr val="tx1"/>
                </a:solidFill>
                <a:latin typeface="CG Times" panose="02020603050405020304"/>
              </a:defRPr>
            </a:pPr>
            <a:endParaRPr lang="en-US" sz="2400" b="1" u="sng" dirty="0">
              <a:solidFill>
                <a:schemeClr val="tx1"/>
              </a:solidFill>
              <a:latin typeface="CG Times" panose="02020603050405020304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sng" strike="noStrike" kern="1200" spc="0" baseline="0">
              <a:solidFill>
                <a:schemeClr val="tx1"/>
              </a:solidFill>
              <a:latin typeface="CG Times" panose="02020603050405020304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7187014045625901"/>
          <c:y val="0.27123013656948736"/>
          <c:w val="0.43806626779161562"/>
          <c:h val="0.56220063805661613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C00000"/>
            </a:solidFill>
          </c:spPr>
          <c:dPt>
            <c:idx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8F9-4D50-A10B-9B52D5738926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8F9-4D50-A10B-9B52D5738926}"/>
              </c:ext>
            </c:extLst>
          </c:dPt>
          <c:dLbls>
            <c:dLbl>
              <c:idx val="0"/>
              <c:layout>
                <c:manualLayout>
                  <c:x val="0.31655949854343512"/>
                  <c:y val="1.4593212478552573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CG Times" panose="02020603050405020304"/>
                        <a:ea typeface="+mn-ea"/>
                        <a:cs typeface="+mn-cs"/>
                      </a:defRPr>
                    </a:pPr>
                    <a:fld id="{6E10D820-A423-4784-B501-8E4D588BCA01}" type="CELLRANGE">
                      <a:rPr lang="en-US" baseline="0" dirty="0"/>
                      <a:pPr>
                        <a:defRPr sz="1800" b="1">
                          <a:solidFill>
                            <a:schemeClr val="tx1"/>
                          </a:solidFill>
                          <a:latin typeface="CG Times" panose="02020603050405020304"/>
                        </a:defRPr>
                      </a:pPr>
                      <a:t>[CELLRANGE]</a:t>
                    </a:fld>
                    <a:r>
                      <a:rPr lang="en-US" baseline="0" dirty="0"/>
                      <a:t>
</a:t>
                    </a:r>
                    <a:fld id="{64A92A52-2457-4F51-B3C1-D1AAC70E3F4B}" type="PERCENTAGE">
                      <a:rPr lang="en-US" baseline="0" dirty="0"/>
                      <a:pPr>
                        <a:defRPr sz="1800" b="1">
                          <a:solidFill>
                            <a:schemeClr val="tx1"/>
                          </a:solidFill>
                          <a:latin typeface="CG Times" panose="02020603050405020304"/>
                        </a:defRPr>
                      </a:pPr>
                      <a:t>[PERCENTAGE]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CG Times" panose="02020603050405020304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6110631598324755"/>
                      <c:h val="0.16753007925378355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D8F9-4D50-A10B-9B52D5738926}"/>
                </c:ext>
              </c:extLst>
            </c:dLbl>
            <c:dLbl>
              <c:idx val="1"/>
              <c:layout>
                <c:manualLayout>
                  <c:x val="-3.4562203409871789E-2"/>
                  <c:y val="-9.77745236063022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CG Times" panose="02020603050405020304"/>
                        <a:ea typeface="+mn-ea"/>
                        <a:cs typeface="+mn-cs"/>
                      </a:defRPr>
                    </a:pPr>
                    <a:fld id="{97A60C6B-B1F6-4A69-8D68-2296402E1C02}" type="CELLRANGE">
                      <a:rPr lang="en-US" baseline="0" dirty="0"/>
                      <a:pPr>
                        <a:defRPr sz="1800" b="1">
                          <a:solidFill>
                            <a:schemeClr val="tx1"/>
                          </a:solidFill>
                          <a:latin typeface="CG Times" panose="02020603050405020304"/>
                        </a:defRPr>
                      </a:pPr>
                      <a:t>[CELLRANGE]</a:t>
                    </a:fld>
                    <a:r>
                      <a:rPr lang="en-US" baseline="0" dirty="0"/>
                      <a:t>
</a:t>
                    </a:r>
                    <a:fld id="{36BE834F-A98F-4579-95C0-20BE77FFF5BB}" type="PERCENTAGE">
                      <a:rPr lang="en-US" baseline="0" dirty="0"/>
                      <a:pPr>
                        <a:defRPr sz="1800" b="1">
                          <a:solidFill>
                            <a:schemeClr val="tx1"/>
                          </a:solidFill>
                          <a:latin typeface="CG Times" panose="02020603050405020304"/>
                        </a:defRPr>
                      </a:pPr>
                      <a:t>[PERCENTAGE]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CG Times" panose="02020603050405020304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50195402455280547"/>
                      <c:h val="0.16169279426236249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D8F9-4D50-A10B-9B52D5738926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</c:ext>
            </c:extLst>
          </c:dLbls>
          <c:cat>
            <c:strRef>
              <c:f>Sheet1!$A$2:$A$3</c:f>
              <c:strCache>
                <c:ptCount val="2"/>
                <c:pt idx="0">
                  <c:v>General Fund</c:v>
                </c:pt>
                <c:pt idx="1">
                  <c:v>Other Funds</c:v>
                </c:pt>
              </c:strCache>
            </c:strRef>
          </c:cat>
          <c:val>
            <c:numRef>
              <c:f>Sheet1!$B$2:$B$3</c:f>
              <c:numCache>
                <c:formatCode>"$"#,##0_);[Red]\("$"#,##0\)</c:formatCode>
                <c:ptCount val="2"/>
                <c:pt idx="0">
                  <c:v>233692722</c:v>
                </c:pt>
                <c:pt idx="1">
                  <c:v>2899529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Sheet1!$A$2:$A$3</c15:f>
                <c15:dlblRangeCache>
                  <c:ptCount val="2"/>
                  <c:pt idx="0">
                    <c:v>General Fund</c:v>
                  </c:pt>
                  <c:pt idx="1">
                    <c:v>Other Funds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0-BFB4-4F1B-91F6-2FC6EF63F1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CG Times" panose="02020603050405020304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Expense Budget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03E-4D22-A06C-EEAE85910B4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03E-4D22-A06C-EEAE85910B4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03E-4D22-A06C-EEAE85910B4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03E-4D22-A06C-EEAE85910B4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03E-4D22-A06C-EEAE85910B4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03E-4D22-A06C-EEAE85910B41}"/>
              </c:ext>
            </c:extLst>
          </c:dPt>
          <c:dLbls>
            <c:dLbl>
              <c:idx val="1"/>
              <c:layout>
                <c:manualLayout>
                  <c:x val="0.20994176378539597"/>
                  <c:y val="-2.647571905551312E-2"/>
                </c:manualLayout>
              </c:layout>
              <c:dLblPos val="bestFit"/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03E-4D22-A06C-EEAE85910B41}"/>
                </c:ext>
              </c:extLst>
            </c:dLbl>
            <c:dLbl>
              <c:idx val="2"/>
              <c:layout>
                <c:manualLayout>
                  <c:x val="-0.13165839423829917"/>
                  <c:y val="-5.2951438111026239E-3"/>
                </c:manualLayout>
              </c:layout>
              <c:dLblPos val="bestFit"/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03E-4D22-A06C-EEAE85910B4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1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SALARIES &amp; BENEFITS</c:v>
                </c:pt>
                <c:pt idx="1">
                  <c:v>UTILITIES/CONTRACTED SVC</c:v>
                </c:pt>
                <c:pt idx="2">
                  <c:v>OTHER OPERATING</c:v>
                </c:pt>
                <c:pt idx="3">
                  <c:v>Capital</c:v>
                </c:pt>
                <c:pt idx="4">
                  <c:v>DEBT SERVICE</c:v>
                </c:pt>
                <c:pt idx="5">
                  <c:v>RESERVES 09/30/27</c:v>
                </c:pt>
              </c:strCache>
            </c:strRef>
          </c:cat>
          <c:val>
            <c:numRef>
              <c:f>Sheet1!$B$2:$B$7</c:f>
              <c:numCache>
                <c:formatCode>"$"#,##0</c:formatCode>
                <c:ptCount val="6"/>
                <c:pt idx="0">
                  <c:v>123314313</c:v>
                </c:pt>
                <c:pt idx="1">
                  <c:v>1806461</c:v>
                </c:pt>
                <c:pt idx="2">
                  <c:v>19472805</c:v>
                </c:pt>
                <c:pt idx="3">
                  <c:v>32140378</c:v>
                </c:pt>
                <c:pt idx="4">
                  <c:v>284240</c:v>
                </c:pt>
                <c:pt idx="5">
                  <c:v>59574054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9D-4BA0-97DE-B53D03F7B7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% of Total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03E-4D22-A06C-EEAE85910B4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303E-4D22-A06C-EEAE85910B4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303E-4D22-A06C-EEAE85910B4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303E-4D22-A06C-EEAE85910B4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303E-4D22-A06C-EEAE85910B4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303E-4D22-A06C-EEAE85910B41}"/>
              </c:ext>
            </c:extLst>
          </c:dPt>
          <c:cat>
            <c:strRef>
              <c:f>Sheet1!$A$2:$A$7</c:f>
              <c:strCache>
                <c:ptCount val="6"/>
                <c:pt idx="0">
                  <c:v>SALARIES &amp; BENEFITS</c:v>
                </c:pt>
                <c:pt idx="1">
                  <c:v>UTILITIES/CONTRACTED SVC</c:v>
                </c:pt>
                <c:pt idx="2">
                  <c:v>OTHER OPERATING</c:v>
                </c:pt>
                <c:pt idx="3">
                  <c:v>Capital</c:v>
                </c:pt>
                <c:pt idx="4">
                  <c:v>DEBT SERVICE</c:v>
                </c:pt>
                <c:pt idx="5">
                  <c:v>RESERVES 09/30/27</c:v>
                </c:pt>
              </c:strCache>
            </c:strRef>
          </c:cat>
          <c:val>
            <c:numRef>
              <c:f>Sheet1!$C$2:$C$7</c:f>
              <c:numCache>
                <c:formatCode>0.0%</c:formatCode>
                <c:ptCount val="6"/>
                <c:pt idx="0">
                  <c:v>0.5212102783535375</c:v>
                </c:pt>
                <c:pt idx="1">
                  <c:v>7.6353345993567644E-3</c:v>
                </c:pt>
                <c:pt idx="2">
                  <c:v>8.2305337210727164E-2</c:v>
                </c:pt>
                <c:pt idx="3">
                  <c:v>0.13584712882249048</c:v>
                </c:pt>
                <c:pt idx="4">
                  <c:v>1.2013918410201862E-3</c:v>
                </c:pt>
                <c:pt idx="5">
                  <c:v>0.25180052917286799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69D-4BA0-97DE-B53D03F7B7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3038475" cy="466725"/>
          </a:xfrm>
          <a:prstGeom prst="rect">
            <a:avLst/>
          </a:prstGeom>
        </p:spPr>
        <p:txBody>
          <a:bodyPr vert="horz" lIns="91400" tIns="45699" rIns="91400" bIns="4569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41" y="3"/>
            <a:ext cx="3038475" cy="466725"/>
          </a:xfrm>
          <a:prstGeom prst="rect">
            <a:avLst/>
          </a:prstGeom>
        </p:spPr>
        <p:txBody>
          <a:bodyPr vert="horz" lIns="91400" tIns="45699" rIns="91400" bIns="45699" rtlCol="0"/>
          <a:lstStyle>
            <a:lvl1pPr algn="r">
              <a:defRPr sz="1200"/>
            </a:lvl1pPr>
          </a:lstStyle>
          <a:p>
            <a:fld id="{5B180ADA-FC60-4068-946F-AB336473BC9A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8829678"/>
            <a:ext cx="3038475" cy="466725"/>
          </a:xfrm>
          <a:prstGeom prst="rect">
            <a:avLst/>
          </a:prstGeom>
        </p:spPr>
        <p:txBody>
          <a:bodyPr vert="horz" lIns="91400" tIns="45699" rIns="91400" bIns="4569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41" y="8829678"/>
            <a:ext cx="3038475" cy="466725"/>
          </a:xfrm>
          <a:prstGeom prst="rect">
            <a:avLst/>
          </a:prstGeom>
        </p:spPr>
        <p:txBody>
          <a:bodyPr vert="horz" lIns="91400" tIns="45699" rIns="91400" bIns="45699" rtlCol="0" anchor="b"/>
          <a:lstStyle>
            <a:lvl1pPr algn="r">
              <a:defRPr sz="1200"/>
            </a:lvl1pPr>
          </a:lstStyle>
          <a:p>
            <a:fld id="{495DF2A0-CF59-4D2E-9B64-2583993DAEC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8417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36" tIns="46569" rIns="93136" bIns="4656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36" tIns="46569" rIns="93136" bIns="46569" rtlCol="0"/>
          <a:lstStyle>
            <a:lvl1pPr algn="r">
              <a:defRPr sz="1200"/>
            </a:lvl1pPr>
          </a:lstStyle>
          <a:p>
            <a:fld id="{D3FB83A7-875B-438E-8E62-5E7ED4A09971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36" tIns="46569" rIns="93136" bIns="4656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36" tIns="46569" rIns="93136" bIns="4656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70"/>
            <a:ext cx="3037840" cy="466433"/>
          </a:xfrm>
          <a:prstGeom prst="rect">
            <a:avLst/>
          </a:prstGeom>
        </p:spPr>
        <p:txBody>
          <a:bodyPr vert="horz" lIns="93136" tIns="46569" rIns="93136" bIns="4656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70"/>
            <a:ext cx="3037840" cy="466433"/>
          </a:xfrm>
          <a:prstGeom prst="rect">
            <a:avLst/>
          </a:prstGeom>
        </p:spPr>
        <p:txBody>
          <a:bodyPr vert="horz" lIns="93136" tIns="46569" rIns="93136" bIns="46569" rtlCol="0" anchor="b"/>
          <a:lstStyle>
            <a:lvl1pPr algn="r">
              <a:defRPr sz="1200"/>
            </a:lvl1pPr>
          </a:lstStyle>
          <a:p>
            <a:fld id="{17D0490A-C053-458D-9C2D-A3510A18D0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93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Good evening Chair and all other fire board members. For the record I am the Assistant Fire Chief and Interim Clerk Treasurer Brain Gonzalez</a:t>
            </a:r>
          </a:p>
          <a:p>
            <a:r>
              <a:rPr lang="en-US" dirty="0">
                <a:cs typeface="Calibri"/>
              </a:rPr>
              <a:t>I will be presenting to you this evening a quick preview of the 2024-2025 Budget.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0490A-C053-458D-9C2D-A3510A18D01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68044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This break down of the proposed budget is based on a millage of 3.000</a:t>
            </a: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0490A-C053-458D-9C2D-A3510A18D01D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1655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50618-F4B2-5D41-7B90-A12DE81322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E5FE86-CC76-B11C-9B52-F099EFB74C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B3BB0D-A4C3-6488-73D8-782EAD56B5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0790" indent="-170790">
              <a:buFont typeface="Arial" panose="020B0604020202020204" pitchFamily="34" charset="0"/>
              <a:buChar char="•"/>
            </a:pPr>
            <a:r>
              <a:rPr lang="en-US" dirty="0"/>
              <a:t>We ask the</a:t>
            </a:r>
            <a:r>
              <a:rPr lang="en-US" baseline="0" dirty="0"/>
              <a:t> Board to set the millage rate at 3.0000 mills</a:t>
            </a:r>
            <a:endParaRPr lang="en-US" dirty="0"/>
          </a:p>
          <a:p>
            <a:pPr marL="170790" indent="-170790">
              <a:buFont typeface="Arial" panose="020B0604020202020204" pitchFamily="34" charset="0"/>
              <a:buChar char="•"/>
            </a:pPr>
            <a:r>
              <a:rPr lang="en-US" baseline="0" dirty="0"/>
              <a:t>The first public budget hearing has been set for Wednesday, September </a:t>
            </a:r>
            <a:r>
              <a:rPr lang="en-US" dirty="0"/>
              <a:t>4th</a:t>
            </a:r>
            <a:endParaRPr lang="en-US" baseline="0" dirty="0">
              <a:cs typeface="Calibri"/>
            </a:endParaRPr>
          </a:p>
          <a:p>
            <a:pPr marL="170790" indent="-170790">
              <a:buFont typeface="Arial" panose="020B0604020202020204" pitchFamily="34" charset="0"/>
              <a:buChar char="•"/>
            </a:pPr>
            <a:r>
              <a:rPr lang="en-US" baseline="0" dirty="0"/>
              <a:t>We ask the Board to set the final hearing date for Wednesday, September </a:t>
            </a:r>
            <a:r>
              <a:rPr lang="en-US" dirty="0"/>
              <a:t>18</a:t>
            </a:r>
            <a:r>
              <a:rPr lang="en-US" i="1" dirty="0"/>
              <a:t>th</a:t>
            </a:r>
            <a:endParaRPr lang="en-US" i="1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A0482F-54E9-E41D-4A17-2B76B907F1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0490A-C053-458D-9C2D-A3510A18D01D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1451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66">
              <a:defRPr/>
            </a:pPr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Over $23 million dollars of the total budget is for new construction, expansions, rebuild and renovations of fire stations.</a:t>
            </a:r>
          </a:p>
          <a:p>
            <a:r>
              <a:rPr lang="en-US" dirty="0">
                <a:cs typeface="Calibri"/>
              </a:rPr>
              <a:t>Chief Langel presented a detailed breakdown of each project last month.</a:t>
            </a:r>
          </a:p>
          <a:p>
            <a:r>
              <a:rPr lang="en-US" dirty="0">
                <a:cs typeface="Calibri"/>
              </a:rPr>
              <a:t>Due to the growth with in the county these projects are a necessity.  </a:t>
            </a:r>
          </a:p>
          <a:p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New construction station 18, 10, and 20</a:t>
            </a:r>
          </a:p>
          <a:p>
            <a:r>
              <a:rPr lang="en-US" dirty="0">
                <a:cs typeface="Calibri"/>
              </a:rPr>
              <a:t>Expansion of station 10, 12, logistics building and fleet</a:t>
            </a:r>
          </a:p>
          <a:p>
            <a:r>
              <a:rPr lang="en-US" dirty="0">
                <a:cs typeface="Calibri"/>
              </a:rPr>
              <a:t>Rebuild of station 7</a:t>
            </a:r>
          </a:p>
          <a:p>
            <a:r>
              <a:rPr lang="en-US" dirty="0">
                <a:cs typeface="Calibri"/>
              </a:rPr>
              <a:t>Renovation of milner</a:t>
            </a:r>
          </a:p>
          <a:p>
            <a:r>
              <a:rPr lang="en-US" dirty="0">
                <a:cs typeface="Calibri"/>
              </a:rPr>
              <a:t> </a:t>
            </a: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0490A-C053-458D-9C2D-A3510A18D01D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1240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10EE5C-2AC1-0F76-191F-018D57D69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100A37-22AE-9EC4-3C1F-9D833AFEEC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74A626-DB01-A88B-FBAB-F83612CB30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66">
              <a:defRPr/>
            </a:pPr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Over $23 million dollars of the total budget is for new construction, expansions, rebuild and renovations of fire stations.</a:t>
            </a:r>
          </a:p>
          <a:p>
            <a:r>
              <a:rPr lang="en-US" dirty="0">
                <a:cs typeface="Calibri"/>
              </a:rPr>
              <a:t>Chief Langel presented a detailed breakdown of each project last month.</a:t>
            </a:r>
          </a:p>
          <a:p>
            <a:r>
              <a:rPr lang="en-US" dirty="0">
                <a:cs typeface="Calibri"/>
              </a:rPr>
              <a:t>Due to the growth with in the county these projects are a necessity.  </a:t>
            </a:r>
          </a:p>
          <a:p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New construction station 18, 10, and 20</a:t>
            </a:r>
          </a:p>
          <a:p>
            <a:r>
              <a:rPr lang="en-US" dirty="0">
                <a:cs typeface="Calibri"/>
              </a:rPr>
              <a:t>Expansion of station 10, 12, logistics building and fleet</a:t>
            </a:r>
          </a:p>
          <a:p>
            <a:r>
              <a:rPr lang="en-US" dirty="0">
                <a:cs typeface="Calibri"/>
              </a:rPr>
              <a:t>Rebuild of station 7</a:t>
            </a:r>
          </a:p>
          <a:p>
            <a:r>
              <a:rPr lang="en-US" dirty="0">
                <a:cs typeface="Calibri"/>
              </a:rPr>
              <a:t>Renovation of milner</a:t>
            </a:r>
          </a:p>
          <a:p>
            <a:r>
              <a:rPr lang="en-US" dirty="0">
                <a:cs typeface="Calibri"/>
              </a:rPr>
              <a:t> </a:t>
            </a: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536791-2069-B33E-EE8E-A4D6FEB11C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0490A-C053-458D-9C2D-A3510A18D01D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84296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34AD5-63B1-2316-3B94-84E8BEAA9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38D39A-D927-0AC7-4DE2-76D2F71C1B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6ACBF3-D5DB-20E7-236D-063303DF12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0790" indent="-170790">
              <a:buFont typeface="Arial" panose="020B0604020202020204" pitchFamily="34" charset="0"/>
              <a:buChar char="•"/>
            </a:pPr>
            <a:r>
              <a:rPr lang="en-US" dirty="0"/>
              <a:t>We ask the</a:t>
            </a:r>
            <a:r>
              <a:rPr lang="en-US" baseline="0" dirty="0"/>
              <a:t> Board to set the millage rate at 3.0000 mills</a:t>
            </a:r>
            <a:endParaRPr lang="en-US" dirty="0"/>
          </a:p>
          <a:p>
            <a:pPr marL="170790" indent="-170790">
              <a:buFont typeface="Arial" panose="020B0604020202020204" pitchFamily="34" charset="0"/>
              <a:buChar char="•"/>
            </a:pPr>
            <a:r>
              <a:rPr lang="en-US" baseline="0" dirty="0"/>
              <a:t>The first public budget hearing has been set for Wednesday, September </a:t>
            </a:r>
            <a:r>
              <a:rPr lang="en-US" dirty="0"/>
              <a:t>4th</a:t>
            </a:r>
            <a:endParaRPr lang="en-US" baseline="0" dirty="0">
              <a:cs typeface="Calibri"/>
            </a:endParaRPr>
          </a:p>
          <a:p>
            <a:pPr marL="170790" indent="-170790">
              <a:buFont typeface="Arial" panose="020B0604020202020204" pitchFamily="34" charset="0"/>
              <a:buChar char="•"/>
            </a:pPr>
            <a:r>
              <a:rPr lang="en-US" baseline="0" dirty="0"/>
              <a:t>We ask the Board to set the final hearing date for Wednesday, September </a:t>
            </a:r>
            <a:r>
              <a:rPr lang="en-US" dirty="0"/>
              <a:t>18</a:t>
            </a:r>
            <a:r>
              <a:rPr lang="en-US" i="1" dirty="0"/>
              <a:t>th</a:t>
            </a:r>
            <a:endParaRPr lang="en-US" i="1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FD466B-B8F6-9EBB-98A9-645C04DD74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0490A-C053-458D-9C2D-A3510A18D01D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0792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0790" indent="-170790">
              <a:buFont typeface="Arial" panose="020B0604020202020204" pitchFamily="34" charset="0"/>
              <a:buChar char="•"/>
            </a:pPr>
            <a:r>
              <a:rPr lang="en-US" dirty="0"/>
              <a:t>We ask the</a:t>
            </a:r>
            <a:r>
              <a:rPr lang="en-US" baseline="0" dirty="0"/>
              <a:t> Board to set the millage rate at 3.0000 mills</a:t>
            </a:r>
            <a:endParaRPr lang="en-US" dirty="0"/>
          </a:p>
          <a:p>
            <a:pPr marL="170790" indent="-170790">
              <a:buFont typeface="Arial" panose="020B0604020202020204" pitchFamily="34" charset="0"/>
              <a:buChar char="•"/>
            </a:pPr>
            <a:r>
              <a:rPr lang="en-US" baseline="0" dirty="0"/>
              <a:t>The first public budget hearing has been set for Wednesday, September </a:t>
            </a:r>
            <a:r>
              <a:rPr lang="en-US" dirty="0"/>
              <a:t>4th</a:t>
            </a:r>
            <a:endParaRPr lang="en-US" baseline="0" dirty="0">
              <a:cs typeface="Calibri"/>
            </a:endParaRPr>
          </a:p>
          <a:p>
            <a:pPr marL="170790" indent="-170790">
              <a:buFont typeface="Arial" panose="020B0604020202020204" pitchFamily="34" charset="0"/>
              <a:buChar char="•"/>
            </a:pPr>
            <a:r>
              <a:rPr lang="en-US" baseline="0" dirty="0"/>
              <a:t>We ask the Board to set the final hearing date for Wednesday, September </a:t>
            </a:r>
            <a:r>
              <a:rPr lang="en-US" dirty="0"/>
              <a:t>18</a:t>
            </a:r>
            <a:r>
              <a:rPr lang="en-US" i="1" dirty="0"/>
              <a:t>th</a:t>
            </a:r>
            <a:endParaRPr lang="en-US" i="1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0490A-C053-458D-9C2D-A3510A18D01D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915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8F03D1-77A7-2D78-3B96-248D3727E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16D5FE-5C95-FF67-5B09-CEF3D817AD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2B21A8-4064-F2BE-8842-751BC099F3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0790" indent="-170790">
              <a:buFont typeface="Arial" panose="020B0604020202020204" pitchFamily="34" charset="0"/>
              <a:buChar char="•"/>
            </a:pPr>
            <a:r>
              <a:rPr lang="en-US" dirty="0"/>
              <a:t>We ask the</a:t>
            </a:r>
            <a:r>
              <a:rPr lang="en-US" baseline="0" dirty="0"/>
              <a:t> Board to set the millage rate at 3.0000 mills</a:t>
            </a:r>
            <a:endParaRPr lang="en-US" dirty="0"/>
          </a:p>
          <a:p>
            <a:pPr marL="170790" indent="-170790">
              <a:buFont typeface="Arial" panose="020B0604020202020204" pitchFamily="34" charset="0"/>
              <a:buChar char="•"/>
            </a:pPr>
            <a:r>
              <a:rPr lang="en-US" baseline="0" dirty="0"/>
              <a:t>The first public budget hearing has been set for Wednesday, September </a:t>
            </a:r>
            <a:r>
              <a:rPr lang="en-US" dirty="0"/>
              <a:t>4th</a:t>
            </a:r>
            <a:endParaRPr lang="en-US" baseline="0" dirty="0">
              <a:cs typeface="Calibri"/>
            </a:endParaRPr>
          </a:p>
          <a:p>
            <a:pPr marL="170790" indent="-170790">
              <a:buFont typeface="Arial" panose="020B0604020202020204" pitchFamily="34" charset="0"/>
              <a:buChar char="•"/>
            </a:pPr>
            <a:r>
              <a:rPr lang="en-US" baseline="0" dirty="0"/>
              <a:t>We ask the Board to set the final hearing date for Wednesday, September </a:t>
            </a:r>
            <a:r>
              <a:rPr lang="en-US" dirty="0"/>
              <a:t>18</a:t>
            </a:r>
            <a:r>
              <a:rPr lang="en-US" i="1" dirty="0"/>
              <a:t>th</a:t>
            </a:r>
            <a:endParaRPr lang="en-US" i="1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636FED-A627-2F3F-486A-DF1B4F53C5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0490A-C053-458D-9C2D-A3510A18D01D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9395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49BC5-458C-7550-85F0-3664A8D99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6A6164-6E2F-8EE4-C665-3224A8ED6B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399F8B-50D5-A10E-453F-E2F1BA5999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66">
              <a:defRPr/>
            </a:pPr>
            <a:endParaRPr lang="en-US" dirty="0">
              <a:cs typeface="Calibri"/>
            </a:endParaRPr>
          </a:p>
          <a:p>
            <a:r>
              <a:rPr lang="en-US" dirty="0"/>
              <a:t>Over $10 million dollars of the total budget is for Apparatus.</a:t>
            </a:r>
            <a:endParaRPr lang="en-US" dirty="0">
              <a:cs typeface="Calibri"/>
            </a:endParaRPr>
          </a:p>
          <a:p>
            <a:r>
              <a:rPr lang="en-US" dirty="0"/>
              <a:t>During last months Fire Board meeting Chief Cristaldi presented a detailed breakdown of the need to replace and refurbish our current fleet of apparatus.</a:t>
            </a:r>
          </a:p>
          <a:p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All of these projects together have over a 33 million dollar impact to the budget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397000-F673-447D-ACE0-A1F64E231C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0490A-C053-458D-9C2D-A3510A18D01D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94715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65188-7D9C-7A9F-E454-C4C510AA3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A72C7A-3B6D-27D8-D6C6-AC7BDF699F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9AB528-C2B1-FD86-734C-E94D94CE48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66">
              <a:defRPr/>
            </a:pPr>
            <a:endParaRPr lang="en-US" dirty="0">
              <a:cs typeface="Calibri"/>
            </a:endParaRPr>
          </a:p>
          <a:p>
            <a:r>
              <a:rPr lang="en-US" dirty="0"/>
              <a:t>Over $10 million dollars of the total budget is for Apparatus.</a:t>
            </a:r>
            <a:endParaRPr lang="en-US" dirty="0">
              <a:cs typeface="Calibri"/>
            </a:endParaRPr>
          </a:p>
          <a:p>
            <a:r>
              <a:rPr lang="en-US" dirty="0"/>
              <a:t>During last months Fire Board meeting Chief Cristaldi presented a detailed breakdown of the need to replace and refurbish our current fleet of apparatus.</a:t>
            </a:r>
          </a:p>
          <a:p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All of these projects together have over a 33 million dollar impact to the budget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C8BCCC-258F-9C85-837C-E84D27DF3D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0490A-C053-458D-9C2D-A3510A18D01D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45293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E20FA1-5908-511E-8158-769CBC3CC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914F05-04E9-8CBF-833E-10DB43CC93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E28DE5-2017-E969-034E-08DB22F993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66">
              <a:defRPr/>
            </a:pPr>
            <a:endParaRPr lang="en-US" dirty="0">
              <a:cs typeface="Calibri"/>
            </a:endParaRPr>
          </a:p>
          <a:p>
            <a:r>
              <a:rPr lang="en-US" dirty="0"/>
              <a:t>Over $10 million dollars of the total budget is for Apparatus.</a:t>
            </a:r>
            <a:endParaRPr lang="en-US" dirty="0">
              <a:cs typeface="Calibri"/>
            </a:endParaRPr>
          </a:p>
          <a:p>
            <a:r>
              <a:rPr lang="en-US" dirty="0"/>
              <a:t>During last months Fire Board meeting Chief Cristaldi presented a detailed breakdown of the need to replace and refurbish our current fleet of apparatus.</a:t>
            </a:r>
          </a:p>
          <a:p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All of these projects together have over a 33 million dollar impact to the budget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AFB246-FCA2-E880-C542-B5047D1D6A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0490A-C053-458D-9C2D-A3510A18D01D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14811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159FC5-67DF-87C8-91E5-3197E3DFF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5C5B36-209C-C602-27EF-1134A2BF44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A5AABD-76F2-A4AF-95EF-4C44F41999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0790" indent="-170790">
              <a:buFont typeface="Arial" panose="020B0604020202020204" pitchFamily="34" charset="0"/>
              <a:buChar char="•"/>
            </a:pPr>
            <a:r>
              <a:rPr lang="en-US" dirty="0"/>
              <a:t>We ask the</a:t>
            </a:r>
            <a:r>
              <a:rPr lang="en-US" baseline="0" dirty="0"/>
              <a:t> Board to set the millage rate at 3.0000 mills</a:t>
            </a:r>
            <a:endParaRPr lang="en-US" dirty="0"/>
          </a:p>
          <a:p>
            <a:pPr marL="170790" indent="-170790">
              <a:buFont typeface="Arial" panose="020B0604020202020204" pitchFamily="34" charset="0"/>
              <a:buChar char="•"/>
            </a:pPr>
            <a:r>
              <a:rPr lang="en-US" baseline="0" dirty="0"/>
              <a:t>The first public budget hearing has been set for Wednesday, September </a:t>
            </a:r>
            <a:r>
              <a:rPr lang="en-US" dirty="0"/>
              <a:t>4th</a:t>
            </a:r>
            <a:endParaRPr lang="en-US" baseline="0" dirty="0">
              <a:cs typeface="Calibri"/>
            </a:endParaRPr>
          </a:p>
          <a:p>
            <a:pPr marL="170790" indent="-170790">
              <a:buFont typeface="Arial" panose="020B0604020202020204" pitchFamily="34" charset="0"/>
              <a:buChar char="•"/>
            </a:pPr>
            <a:r>
              <a:rPr lang="en-US" baseline="0" dirty="0"/>
              <a:t>We ask the Board to set the final hearing date for Wednesday, September </a:t>
            </a:r>
            <a:r>
              <a:rPr lang="en-US" dirty="0"/>
              <a:t>18</a:t>
            </a:r>
            <a:r>
              <a:rPr lang="en-US" i="1" dirty="0"/>
              <a:t>th</a:t>
            </a:r>
            <a:endParaRPr lang="en-US" i="1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2990A3-429C-C400-432E-6554811F37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0490A-C053-458D-9C2D-A3510A18D01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7691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F1D1DA-6223-6E1F-78C5-72370BB3A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E30DC9-3874-1E8A-165D-5D9C5AE19B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CA0A91-5130-9EA8-0836-DC888486B3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66">
              <a:defRPr/>
            </a:pPr>
            <a:endParaRPr lang="en-US" dirty="0">
              <a:cs typeface="Calibri"/>
            </a:endParaRPr>
          </a:p>
          <a:p>
            <a:r>
              <a:rPr lang="en-US" dirty="0"/>
              <a:t>Over $10 million dollars of the total budget is for Apparatus.</a:t>
            </a:r>
            <a:endParaRPr lang="en-US" dirty="0">
              <a:cs typeface="Calibri"/>
            </a:endParaRPr>
          </a:p>
          <a:p>
            <a:r>
              <a:rPr lang="en-US" dirty="0"/>
              <a:t>During last months Fire Board meeting Chief Cristaldi presented a detailed breakdown of the need to replace and refurbish our current fleet of apparatus.</a:t>
            </a:r>
          </a:p>
          <a:p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All of these projects together have over a 33 million dollar impact to the budget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A784B-7A50-BC8A-3244-0CE63F292D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0490A-C053-458D-9C2D-A3510A18D01D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25747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375" indent="-171375">
              <a:buFont typeface="Arial" panose="020B0604020202020204" pitchFamily="34" charset="0"/>
              <a:buChar char="•"/>
            </a:pPr>
            <a:r>
              <a:rPr lang="en-US" dirty="0"/>
              <a:t>We ask the</a:t>
            </a:r>
            <a:r>
              <a:rPr lang="en-US" baseline="0" dirty="0"/>
              <a:t> Board to set the millage rate at 3.0000 mills</a:t>
            </a:r>
          </a:p>
          <a:p>
            <a:pPr marL="171375" indent="-171375">
              <a:buFont typeface="Arial" panose="020B0604020202020204" pitchFamily="34" charset="0"/>
              <a:buChar char="•"/>
            </a:pPr>
            <a:endParaRPr lang="en-US" baseline="0" dirty="0"/>
          </a:p>
          <a:p>
            <a:pPr marL="171375" indent="-171375">
              <a:buFont typeface="Arial" panose="020B0604020202020204" pitchFamily="34" charset="0"/>
              <a:buChar char="•"/>
            </a:pPr>
            <a:r>
              <a:rPr lang="en-US" dirty="0">
                <a:latin typeface="Constantia" panose="02030602050306030303" pitchFamily="18" charset="0"/>
              </a:rPr>
              <a:t>As we are working on 3 new stations, and due to the amount of housing construction, on the horizon, an additional of 7 more new stations</a:t>
            </a:r>
            <a:endParaRPr lang="en-US" baseline="0" dirty="0"/>
          </a:p>
          <a:p>
            <a:pPr marL="171375" indent="-171375">
              <a:buFont typeface="Arial" panose="020B0604020202020204" pitchFamily="34" charset="0"/>
              <a:buChar char="•"/>
            </a:pPr>
            <a:endParaRPr lang="en-US" baseline="0" dirty="0"/>
          </a:p>
          <a:p>
            <a:pPr marL="171375" indent="-171375">
              <a:buFont typeface="Arial" panose="020B0604020202020204" pitchFamily="34" charset="0"/>
              <a:buChar char="•"/>
            </a:pPr>
            <a:r>
              <a:rPr lang="en-US" baseline="0" dirty="0"/>
              <a:t>The First Public Budget Hearing is set for Wednesday, September 6</a:t>
            </a:r>
            <a:r>
              <a:rPr lang="en-US" baseline="30000" dirty="0"/>
              <a:t>th</a:t>
            </a:r>
            <a:r>
              <a:rPr lang="en-US" baseline="0" dirty="0"/>
              <a:t> at 5:01pm</a:t>
            </a:r>
          </a:p>
          <a:p>
            <a:pPr marL="171375" indent="-171375">
              <a:buFont typeface="Arial" panose="020B0604020202020204" pitchFamily="34" charset="0"/>
              <a:buChar char="•"/>
            </a:pPr>
            <a:endParaRPr lang="en-US" baseline="0" dirty="0"/>
          </a:p>
          <a:p>
            <a:pPr marL="171375" indent="-171375">
              <a:buFont typeface="Arial" panose="020B0604020202020204" pitchFamily="34" charset="0"/>
              <a:buChar char="•"/>
            </a:pPr>
            <a:r>
              <a:rPr lang="en-US" baseline="0" dirty="0"/>
              <a:t>And the Final Public Budget Hearing is Preliminaryly set for Wednesday, September </a:t>
            </a:r>
            <a:r>
              <a:rPr lang="en-US" i="0" baseline="0" dirty="0"/>
              <a:t>20</a:t>
            </a:r>
            <a:r>
              <a:rPr lang="en-US" i="0" baseline="30000" dirty="0"/>
              <a:t>th</a:t>
            </a:r>
            <a:r>
              <a:rPr lang="en-US" i="0" baseline="0" dirty="0"/>
              <a:t> at 5:01pm</a:t>
            </a:r>
            <a:endParaRPr lang="en-US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0490A-C053-458D-9C2D-A3510A18D01D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691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The proposed increase to the general budget is approx. 20.44%. </a:t>
            </a:r>
          </a:p>
          <a:p>
            <a:endParaRPr lang="en-US" dirty="0">
              <a:cs typeface="Calibri"/>
            </a:endParaRPr>
          </a:p>
          <a:p>
            <a:r>
              <a:rPr lang="en-US" i="1" dirty="0">
                <a:cs typeface="Calibri"/>
              </a:rPr>
              <a:t>The chart also shows the increase in our reserve accounts, which reflects the total budget of 209 million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0490A-C053-458D-9C2D-A3510A18D01D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0696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25" indent="-171425">
              <a:buFont typeface="Arial"/>
              <a:buChar char="•"/>
            </a:pPr>
            <a:r>
              <a:rPr lang="en-US" dirty="0">
                <a:cs typeface="Calibri"/>
              </a:rPr>
              <a:t>New Firefighters are for manning of new fire stations</a:t>
            </a:r>
            <a:endParaRPr lang="en-US" dirty="0"/>
          </a:p>
          <a:p>
            <a:pPr marL="171425" indent="-171425">
              <a:buFont typeface="Arial"/>
              <a:buChar char="•"/>
            </a:pPr>
            <a:r>
              <a:rPr lang="en-US" dirty="0">
                <a:cs typeface="Calibri"/>
              </a:rPr>
              <a:t>Captains, Lt's, and Engineers are also to man new fire stations</a:t>
            </a:r>
          </a:p>
          <a:p>
            <a:pPr marL="171425" indent="-171425">
              <a:buFont typeface="Arial"/>
              <a:buChar char="•"/>
            </a:pPr>
            <a:r>
              <a:rPr lang="en-US" dirty="0">
                <a:cs typeface="Calibri"/>
              </a:rPr>
              <a:t>Captains for CORe Program is for the near positions created from the Grant acquired from South Florida Behavioral to assist with Medicated Assisted Treatment for narcotic OD's within the county </a:t>
            </a:r>
          </a:p>
          <a:p>
            <a:pPr marL="171425" indent="-171425">
              <a:buFont typeface="Arial"/>
              <a:buChar char="•"/>
            </a:pPr>
            <a:r>
              <a:rPr lang="en-US" dirty="0">
                <a:cs typeface="Calibri"/>
              </a:rPr>
              <a:t>This year a need was identified too create a position at the EOC for Emergency Management and oversee the communications division. This position is not a new position however being reclassified from Captain to BC   </a:t>
            </a:r>
          </a:p>
          <a:p>
            <a:pPr marL="171425" indent="-171425">
              <a:buFont typeface="Arial"/>
              <a:buChar char="•"/>
            </a:pPr>
            <a:r>
              <a:rPr lang="en-US" dirty="0">
                <a:cs typeface="Calibri"/>
              </a:rPr>
              <a:t>All other positions (Captain in CRR, LT for HSO, IT support, Accounts payable, HR) are to assist with the increase in workload due to growth </a:t>
            </a:r>
          </a:p>
          <a:p>
            <a:pPr marL="171425" indent="-171425">
              <a:buFont typeface="Arial"/>
              <a:buChar char="•"/>
            </a:pP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0490A-C053-458D-9C2D-A3510A18D01D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231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CF9EB-405F-97B6-0A76-317D53940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43F699-A2C2-A45A-C3F4-68E5F8C932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D41BBD-B162-60E2-1F3D-5860136FE5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0790" indent="-170790">
              <a:buFont typeface="Arial" panose="020B0604020202020204" pitchFamily="34" charset="0"/>
              <a:buChar char="•"/>
            </a:pPr>
            <a:r>
              <a:rPr lang="en-US" dirty="0"/>
              <a:t>We ask the</a:t>
            </a:r>
            <a:r>
              <a:rPr lang="en-US" baseline="0" dirty="0"/>
              <a:t> Board to set the millage rate at 3.0000 mills</a:t>
            </a:r>
            <a:endParaRPr lang="en-US" dirty="0"/>
          </a:p>
          <a:p>
            <a:pPr marL="170790" indent="-170790">
              <a:buFont typeface="Arial" panose="020B0604020202020204" pitchFamily="34" charset="0"/>
              <a:buChar char="•"/>
            </a:pPr>
            <a:r>
              <a:rPr lang="en-US" baseline="0" dirty="0"/>
              <a:t>The first public budget hearing has been set for Wednesday, September </a:t>
            </a:r>
            <a:r>
              <a:rPr lang="en-US" dirty="0"/>
              <a:t>4th</a:t>
            </a:r>
            <a:endParaRPr lang="en-US" baseline="0" dirty="0">
              <a:cs typeface="Calibri"/>
            </a:endParaRPr>
          </a:p>
          <a:p>
            <a:pPr marL="170790" indent="-170790">
              <a:buFont typeface="Arial" panose="020B0604020202020204" pitchFamily="34" charset="0"/>
              <a:buChar char="•"/>
            </a:pPr>
            <a:r>
              <a:rPr lang="en-US" baseline="0" dirty="0"/>
              <a:t>We ask the Board to set the final hearing date for Wednesday, September </a:t>
            </a:r>
            <a:r>
              <a:rPr lang="en-US" dirty="0"/>
              <a:t>18</a:t>
            </a:r>
            <a:r>
              <a:rPr lang="en-US" i="1" dirty="0"/>
              <a:t>th</a:t>
            </a:r>
            <a:endParaRPr lang="en-US" i="1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092916-2986-E315-ABF7-2966EFA054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0490A-C053-458D-9C2D-A3510A18D01D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0927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66">
              <a:defRPr/>
            </a:pP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0490A-C053-458D-9C2D-A3510A18D01D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5476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7E2B4-3FEC-576B-49AB-71B94A3DC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8FAC02-0999-1ED2-F8B7-DD974E788B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E5D20D-BA09-79D2-8B32-EFD0A3F0B6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66">
              <a:defRPr/>
            </a:pPr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BD180B-7DB1-40D1-D527-398A7563F0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0490A-C053-458D-9C2D-A3510A18D01D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742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25" indent="-171425">
              <a:buFont typeface="Arial"/>
              <a:buChar char="•"/>
              <a:defRPr/>
            </a:pPr>
            <a:r>
              <a:rPr lang="en-US" dirty="0">
                <a:cs typeface="Calibri"/>
              </a:rPr>
              <a:t>This slide reflects our current cash reserve status (restricted and unrestricted funds).</a:t>
            </a:r>
          </a:p>
          <a:p>
            <a:pPr marL="171425" indent="-171425">
              <a:buFont typeface="Arial"/>
              <a:buChar char="•"/>
              <a:defRPr/>
            </a:pPr>
            <a:r>
              <a:rPr lang="en-US" dirty="0">
                <a:cs typeface="Calibri"/>
              </a:rPr>
              <a:t>As you can see our current Emergency Reserves is just over $19 million and has been slowly increasing over the years.   </a:t>
            </a:r>
          </a:p>
          <a:p>
            <a:pPr marL="171425" indent="-171425">
              <a:buFont typeface="Arial"/>
              <a:buChar char="•"/>
            </a:pPr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0490A-C053-458D-9C2D-A3510A18D01D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5453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66">
              <a:defRPr/>
            </a:pPr>
            <a:endParaRPr lang="en-US" dirty="0">
              <a:cs typeface="Calibri"/>
            </a:endParaRPr>
          </a:p>
          <a:p>
            <a:r>
              <a:rPr lang="en-US" dirty="0"/>
              <a:t>Over $10 million dollars of the total budget is for Apparatus.</a:t>
            </a:r>
            <a:endParaRPr lang="en-US" dirty="0">
              <a:cs typeface="Calibri"/>
            </a:endParaRPr>
          </a:p>
          <a:p>
            <a:r>
              <a:rPr lang="en-US" dirty="0"/>
              <a:t>During last months Fire Board meeting Chief Cristaldi presented a detailed breakdown of the need to replace and refurbish our current fleet of apparatus.</a:t>
            </a:r>
          </a:p>
          <a:p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All of these projects together have over a 33 million dollar impact to the budget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0490A-C053-458D-9C2D-A3510A18D01D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7545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3C187-87A1-4598-BCEE-ED57ED91E83A}" type="datetime1">
              <a:rPr lang="en-US" smtClean="0"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5397A-FEC8-41CB-90BD-7E4AB2E59D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767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D0B14-19D0-4B0F-8BC0-32AEBF227C83}" type="datetime1">
              <a:rPr lang="en-US" smtClean="0"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5397A-FEC8-41CB-90BD-7E4AB2E59D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344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0C868-8874-47FF-A780-EE64F78321D6}" type="datetime1">
              <a:rPr lang="en-US" smtClean="0"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5397A-FEC8-41CB-90BD-7E4AB2E59D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264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51CD5-1198-4863-A72A-336F8EC02EA1}" type="datetime1">
              <a:rPr lang="en-US" smtClean="0"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5397A-FEC8-41CB-90BD-7E4AB2E59D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576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04B1-CD63-407D-A544-83074338AEE6}" type="datetime1">
              <a:rPr lang="en-US" smtClean="0"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5397A-FEC8-41CB-90BD-7E4AB2E59D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324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B798C-2DD1-4A01-81EB-F8663CC5AC9B}" type="datetime1">
              <a:rPr lang="en-US" smtClean="0"/>
              <a:t>8/20/2026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5397A-FEC8-41CB-90BD-7E4AB2E59D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2443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DA6F2-BF38-429D-8E57-8BF03DBC337E}" type="datetime1">
              <a:rPr lang="en-US" smtClean="0"/>
              <a:t>8/20/2026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5397A-FEC8-41CB-90BD-7E4AB2E59D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429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4C4C0-0BD7-45B3-9BEE-9DB0FF49C64B}" type="datetime1">
              <a:rPr lang="en-US" smtClean="0"/>
              <a:t>8/20/2026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5397A-FEC8-41CB-90BD-7E4AB2E59D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690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AC867-F0C8-45D4-8262-A47E6F830516}" type="datetime1">
              <a:rPr lang="en-US" smtClean="0"/>
              <a:t>8/20/2026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5397A-FEC8-41CB-90BD-7E4AB2E59D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45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D2666-705D-43B6-B67E-2E04B376677F}" type="datetime1">
              <a:rPr lang="en-US" smtClean="0"/>
              <a:t>8/20/2026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5397A-FEC8-41CB-90BD-7E4AB2E59D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475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224B0-BA74-4251-8CCE-216B1556D14D}" type="datetime1">
              <a:rPr lang="en-US" smtClean="0"/>
              <a:t>8/20/2026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5397A-FEC8-41CB-90BD-7E4AB2E59D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221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9DA27F-D5DE-47E3-B100-801DE18486D3}" type="datetime1">
              <a:rPr lang="en-US" smtClean="0"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5397A-FEC8-41CB-90BD-7E4AB2E59D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594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BE54432C-CECA-4698-9D37-D2153E414421}"/>
              </a:ext>
            </a:extLst>
          </p:cNvPr>
          <p:cNvSpPr txBox="1">
            <a:spLocks/>
          </p:cNvSpPr>
          <p:nvPr/>
        </p:nvSpPr>
        <p:spPr>
          <a:xfrm>
            <a:off x="1524000" y="4271795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sz="3200" i="1" dirty="0">
              <a:latin typeface="CG Times" panose="02020603050405020304" pitchFamily="18" charset="0"/>
            </a:endParaRPr>
          </a:p>
          <a:p>
            <a:pPr marL="0" indent="0" algn="ctr">
              <a:buNone/>
            </a:pPr>
            <a:r>
              <a:rPr lang="en-US" sz="3200" i="1" dirty="0">
                <a:latin typeface="CG Times" panose="02020603050405020304" pitchFamily="18" charset="0"/>
              </a:rPr>
              <a:t>St. Lucie County Fire District</a:t>
            </a:r>
          </a:p>
          <a:p>
            <a:pPr marL="0" indent="0" algn="ctr">
              <a:buNone/>
            </a:pPr>
            <a:r>
              <a:rPr lang="en-US" i="1" dirty="0">
                <a:latin typeface="CG Times" panose="02020603050405020304" pitchFamily="18" charset="0"/>
              </a:rPr>
              <a:t>August 19, 2026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54354A9-6089-468C-8E34-470BBC348611}"/>
              </a:ext>
            </a:extLst>
          </p:cNvPr>
          <p:cNvSpPr txBox="1">
            <a:spLocks/>
          </p:cNvSpPr>
          <p:nvPr/>
        </p:nvSpPr>
        <p:spPr>
          <a:xfrm>
            <a:off x="1524000" y="1445083"/>
            <a:ext cx="9144000" cy="29122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latin typeface="CG Times" panose="02020603050405020304" pitchFamily="18" charset="0"/>
              </a:rPr>
              <a:t>SLCFD Fire Board </a:t>
            </a:r>
          </a:p>
          <a:p>
            <a:pPr algn="ctr"/>
            <a:endParaRPr lang="en-US" sz="1100" b="1" dirty="0">
              <a:latin typeface="CG Times" panose="02020603050405020304" pitchFamily="18" charset="0"/>
            </a:endParaRPr>
          </a:p>
          <a:p>
            <a:pPr algn="ctr"/>
            <a:endParaRPr lang="en-US" sz="1000" b="1" dirty="0">
              <a:latin typeface="CG Times" panose="02020603050405020304" pitchFamily="18" charset="0"/>
            </a:endParaRPr>
          </a:p>
          <a:p>
            <a:pPr algn="ctr"/>
            <a:r>
              <a:rPr lang="en-US" b="1" dirty="0">
                <a:latin typeface="CG Times" panose="02020603050405020304" pitchFamily="18" charset="0"/>
              </a:rPr>
              <a:t>FY 2026-27 </a:t>
            </a:r>
          </a:p>
          <a:p>
            <a:pPr algn="ctr"/>
            <a:r>
              <a:rPr lang="en-US" b="1" dirty="0">
                <a:latin typeface="CG Times" panose="02020603050405020304" pitchFamily="18" charset="0"/>
              </a:rPr>
              <a:t>Preliminary Millage and Budget</a:t>
            </a:r>
          </a:p>
        </p:txBody>
      </p:sp>
      <p:sp>
        <p:nvSpPr>
          <p:cNvPr id="9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142998" y="6356350"/>
            <a:ext cx="2743200" cy="365125"/>
          </a:xfrm>
        </p:spPr>
        <p:txBody>
          <a:bodyPr/>
          <a:lstStyle/>
          <a:p>
            <a:fld id="{9E65397A-FEC8-41CB-90BD-7E4AB2E59D8C}" type="slidenum">
              <a:rPr lang="en-US" smtClean="0"/>
              <a:t>1</a:t>
            </a:fld>
            <a:endParaRPr lang="en-US" dirty="0"/>
          </a:p>
        </p:txBody>
      </p:sp>
      <p:pic>
        <p:nvPicPr>
          <p:cNvPr id="2" name="Picture 1" descr="A red and black emblem with a cross and a firefighter symbol&#10;&#10;Description automatically generated">
            <a:extLst>
              <a:ext uri="{FF2B5EF4-FFF2-40B4-BE49-F238E27FC236}">
                <a16:creationId xmlns:a16="http://schemas.microsoft.com/office/drawing/2014/main" id="{5E73B151-D8E2-2336-D0B1-433D42770D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7627" y="216157"/>
            <a:ext cx="1428571" cy="1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338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E161E-EB55-C961-F235-3D913AFDA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FY 2027 Total Preliminary Budget @ $236,592,251</a:t>
            </a:r>
            <a:br>
              <a:rPr lang="en-US" dirty="0"/>
            </a:br>
            <a:r>
              <a:rPr lang="en-US" dirty="0"/>
              <a:t>Expenditures – All Funds Combined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0B26B3-1475-E0C0-2A93-F34949632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5397A-FEC8-41CB-90BD-7E4AB2E59D8C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8620890"/>
              </p:ext>
            </p:extLst>
          </p:nvPr>
        </p:nvGraphicFramePr>
        <p:xfrm>
          <a:off x="838199" y="1825625"/>
          <a:ext cx="10707255" cy="47968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331259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362F7F-6084-57BF-0D12-C2E943985B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0BAB46A-832D-394B-C93B-D4CDA1F3152A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latin typeface="CG Times" panose="02020603050405020304"/>
              </a:rPr>
              <a:t>CAPITAL IMPROVEMENT PLAN</a:t>
            </a:r>
          </a:p>
          <a:p>
            <a:r>
              <a:rPr lang="en-US" sz="2800" dirty="0">
                <a:latin typeface="CG Times" panose="02020603050405020304"/>
              </a:rPr>
              <a:t>2026-27 THRU 2030-31 ($95.2M)</a:t>
            </a:r>
            <a:endParaRPr lang="en-US" dirty="0">
              <a:latin typeface="Constantia" panose="02030602050306030303" pitchFamily="18" charset="0"/>
            </a:endParaRP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0D5CD1EA-AE9F-9C0B-ED02-BD09EE46A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2998" y="6356350"/>
            <a:ext cx="2743200" cy="365125"/>
          </a:xfrm>
        </p:spPr>
        <p:txBody>
          <a:bodyPr/>
          <a:lstStyle/>
          <a:p>
            <a:fld id="{9E65397A-FEC8-41CB-90BD-7E4AB2E59D8C}" type="slidenum">
              <a:rPr lang="en-US" smtClean="0"/>
              <a:t>11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3D59480-E807-56E6-C8E6-6BB93926A673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9493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000" dirty="0">
              <a:latin typeface="CG Times" panose="02020603050405020304"/>
            </a:endParaRPr>
          </a:p>
        </p:txBody>
      </p:sp>
      <p:pic>
        <p:nvPicPr>
          <p:cNvPr id="2" name="Picture 1" descr="A red and black emblem with a cross and a firefighter symbol&#10;&#10;Description automatically generated">
            <a:extLst>
              <a:ext uri="{FF2B5EF4-FFF2-40B4-BE49-F238E27FC236}">
                <a16:creationId xmlns:a16="http://schemas.microsoft.com/office/drawing/2014/main" id="{50FDF38A-56C2-F336-CBBF-7E86987AB8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514" y="136525"/>
            <a:ext cx="1428571" cy="1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2415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06939-E165-7599-8FCD-8133BB014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" y="365125"/>
            <a:ext cx="10788460" cy="1325563"/>
          </a:xfrm>
        </p:spPr>
        <p:txBody>
          <a:bodyPr>
            <a:normAutofit/>
          </a:bodyPr>
          <a:lstStyle/>
          <a:p>
            <a:pPr algn="ctr"/>
            <a:endParaRPr lang="en-US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05F2FE-F3AB-FECF-3766-D591A639D7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447" y="1680349"/>
            <a:ext cx="5157787" cy="823912"/>
          </a:xfrm>
        </p:spPr>
        <p:txBody>
          <a:bodyPr anchor="ctr">
            <a:normAutofit/>
          </a:bodyPr>
          <a:lstStyle/>
          <a:p>
            <a:endParaRPr lang="en-US" sz="2800" dirty="0">
              <a:latin typeface="CG Time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95BB07-606B-617F-E9FD-0196B91B3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5397A-FEC8-41CB-90BD-7E4AB2E59D8C}" type="slidenum">
              <a:rPr lang="en-US" smtClean="0"/>
              <a:t>12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193978" y="5177254"/>
            <a:ext cx="5183188" cy="368458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7F503E3-93CC-8E87-C962-D2D1ECCA69B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132B5E-D482-A3FC-AF9E-E5717D268F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0097" y="1"/>
            <a:ext cx="95318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6676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661BA9-8879-16AE-97A2-513C2CA94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DE769-F4C4-8A51-DFCF-0D5C679A9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" y="365125"/>
            <a:ext cx="10788460" cy="1325563"/>
          </a:xfrm>
        </p:spPr>
        <p:txBody>
          <a:bodyPr>
            <a:normAutofit/>
          </a:bodyPr>
          <a:lstStyle/>
          <a:p>
            <a:pPr algn="ctr"/>
            <a:endParaRPr lang="en-US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C7C437-F819-0962-0F3C-B055E4FF1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447" y="1680349"/>
            <a:ext cx="5157787" cy="823912"/>
          </a:xfrm>
        </p:spPr>
        <p:txBody>
          <a:bodyPr anchor="ctr">
            <a:normAutofit/>
          </a:bodyPr>
          <a:lstStyle/>
          <a:p>
            <a:endParaRPr lang="en-US" sz="2800" dirty="0">
              <a:latin typeface="CG Time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FBD2C0-1058-2A38-7287-7FAF7E477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5397A-FEC8-41CB-90BD-7E4AB2E59D8C}" type="slidenum">
              <a:rPr lang="en-US" smtClean="0"/>
              <a:t>13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DE0F33-FE41-6000-0D80-2240097AF6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193978" y="5177254"/>
            <a:ext cx="5183188" cy="368458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9B11D98-2FE0-58CD-53F0-D28CCE6948C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E2A7B71-4AF4-025B-AC49-71D582EDB6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133" y="136525"/>
            <a:ext cx="11483420" cy="6413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8285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0180-A7C6-0A95-0944-869183FD38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3BACD04-DF90-E08D-1452-EA7BB7998669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latin typeface="CG Times" panose="02020603050405020304"/>
              </a:rPr>
              <a:t>MILLAGE (TAX) RATES AND PUBLIC HEARINGS</a:t>
            </a:r>
            <a:endParaRPr lang="en-US" dirty="0">
              <a:latin typeface="Constantia" panose="02030602050306030303" pitchFamily="18" charset="0"/>
            </a:endParaRP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38E4A4D2-EC82-4AAE-D5F6-D32DC1085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2998" y="6356350"/>
            <a:ext cx="2743200" cy="365125"/>
          </a:xfrm>
        </p:spPr>
        <p:txBody>
          <a:bodyPr/>
          <a:lstStyle/>
          <a:p>
            <a:fld id="{9E65397A-FEC8-41CB-90BD-7E4AB2E59D8C}" type="slidenum">
              <a:rPr lang="en-US" smtClean="0"/>
              <a:t>14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30D7D41-1158-0754-09FC-3E4D4A88CE61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9493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000" dirty="0">
              <a:latin typeface="CG Times" panose="02020603050405020304"/>
            </a:endParaRPr>
          </a:p>
        </p:txBody>
      </p:sp>
      <p:pic>
        <p:nvPicPr>
          <p:cNvPr id="2" name="Picture 1" descr="A red and black emblem with a cross and a firefighter symbol&#10;&#10;Description automatically generated">
            <a:extLst>
              <a:ext uri="{FF2B5EF4-FFF2-40B4-BE49-F238E27FC236}">
                <a16:creationId xmlns:a16="http://schemas.microsoft.com/office/drawing/2014/main" id="{8E36A903-7D5A-EEB6-FFA3-C0C871496D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514" y="136525"/>
            <a:ext cx="1428571" cy="1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2047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B5ED6BF-36A5-4CEC-9BDA-86A7A666B459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dirty="0">
                <a:latin typeface="CG Times" panose="02020603050405020304"/>
              </a:rPr>
              <a:t>The Recommended millage rate is at 3.0000 mills</a:t>
            </a:r>
          </a:p>
          <a:p>
            <a:pPr algn="l"/>
            <a:endParaRPr lang="en-US" sz="1200" dirty="0">
              <a:latin typeface="CG Times" panose="02020603050405020304"/>
            </a:endParaRPr>
          </a:p>
          <a:p>
            <a:pPr lvl="1" algn="l"/>
            <a:endParaRPr lang="en-US" sz="800" dirty="0">
              <a:latin typeface="CG Times" panose="02020603050405020304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latin typeface="CG Times" panose="02020603050405020304"/>
              </a:rPr>
              <a:t>The Tentative Budget Hearing is scheduled to be held</a:t>
            </a:r>
          </a:p>
          <a:p>
            <a:pPr lvl="1" algn="l"/>
            <a:r>
              <a:rPr lang="en-US" sz="2400" dirty="0">
                <a:latin typeface="CG Times" panose="02020603050405020304"/>
              </a:rPr>
              <a:t>	Wednesday, </a:t>
            </a:r>
            <a:r>
              <a:rPr lang="en-US" sz="2400" dirty="0">
                <a:solidFill>
                  <a:srgbClr val="FF0000"/>
                </a:solidFill>
                <a:latin typeface="CG Times" panose="02020603050405020304"/>
              </a:rPr>
              <a:t>September 9, 2026</a:t>
            </a:r>
            <a:r>
              <a:rPr lang="en-US" sz="2400" dirty="0">
                <a:latin typeface="CG Times" panose="02020603050405020304"/>
              </a:rPr>
              <a:t>, at 5:01 p.m., </a:t>
            </a:r>
          </a:p>
          <a:p>
            <a:pPr lvl="1" algn="l"/>
            <a:r>
              <a:rPr lang="en-US" sz="2400" dirty="0">
                <a:latin typeface="CG Times" panose="02020603050405020304"/>
              </a:rPr>
              <a:t>	in the SLCFD Administration Fire Board Chambers.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en-US" sz="2400" dirty="0">
              <a:latin typeface="CG Times" panose="02020603050405020304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latin typeface="CG Times" panose="02020603050405020304"/>
              </a:rPr>
              <a:t>The Final Public Budget Hearing is scheduled to be held</a:t>
            </a:r>
          </a:p>
          <a:p>
            <a:pPr lvl="1" algn="l"/>
            <a:r>
              <a:rPr lang="en-US" sz="2400" dirty="0">
                <a:latin typeface="CG Times" panose="02020603050405020304"/>
              </a:rPr>
              <a:t>	Wednesday, </a:t>
            </a:r>
            <a:r>
              <a:rPr lang="en-US" sz="2400">
                <a:solidFill>
                  <a:srgbClr val="FF0000"/>
                </a:solidFill>
                <a:latin typeface="CG Times" panose="02020603050405020304"/>
              </a:rPr>
              <a:t>September 16, </a:t>
            </a:r>
            <a:r>
              <a:rPr lang="en-US" sz="2400" dirty="0">
                <a:solidFill>
                  <a:srgbClr val="FF0000"/>
                </a:solidFill>
                <a:latin typeface="CG Times" panose="02020603050405020304"/>
              </a:rPr>
              <a:t>2026</a:t>
            </a:r>
            <a:r>
              <a:rPr lang="en-US" sz="2400" dirty="0">
                <a:latin typeface="CG Times" panose="02020603050405020304"/>
              </a:rPr>
              <a:t>, at 5:01 p.m., </a:t>
            </a:r>
          </a:p>
          <a:p>
            <a:pPr lvl="1" algn="l"/>
            <a:r>
              <a:rPr lang="en-US" sz="2400" dirty="0">
                <a:latin typeface="CG Times" panose="02020603050405020304"/>
              </a:rPr>
              <a:t>	in the SLCFD Administration Fire Board Chambers.</a:t>
            </a:r>
          </a:p>
          <a:p>
            <a:pPr algn="l"/>
            <a:endParaRPr lang="en-US" dirty="0">
              <a:latin typeface="Constantia" panose="02030602050306030303" pitchFamily="18" charset="0"/>
            </a:endParaRP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142998" y="6356350"/>
            <a:ext cx="2743200" cy="365125"/>
          </a:xfrm>
        </p:spPr>
        <p:txBody>
          <a:bodyPr/>
          <a:lstStyle/>
          <a:p>
            <a:fld id="{9E65397A-FEC8-41CB-90BD-7E4AB2E59D8C}" type="slidenum">
              <a:rPr lang="en-US" smtClean="0"/>
              <a:t>15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E26C4AB-4024-413F-9CEE-83EBF520F029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9493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latin typeface="CG Times" panose="02020603050405020304"/>
              </a:rPr>
              <a:t>Recommended Millage Rate</a:t>
            </a:r>
          </a:p>
        </p:txBody>
      </p:sp>
      <p:pic>
        <p:nvPicPr>
          <p:cNvPr id="2" name="Picture 1" descr="A red and black emblem with a cross and a firefighter symbol&#10;&#10;Description automatically generated">
            <a:extLst>
              <a:ext uri="{FF2B5EF4-FFF2-40B4-BE49-F238E27FC236}">
                <a16:creationId xmlns:a16="http://schemas.microsoft.com/office/drawing/2014/main" id="{6CC28357-0D9B-C8B0-3A4E-361AF2968C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514" y="136525"/>
            <a:ext cx="1428571" cy="1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8124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574745-3A8A-372E-2569-8084D541D6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A1CE3A5-2E50-D4A1-D227-DDB93AF02E2A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latin typeface="CG Times" panose="02020603050405020304"/>
              </a:rPr>
              <a:t>MISCELLANEOUS</a:t>
            </a:r>
            <a:endParaRPr lang="en-US" dirty="0">
              <a:latin typeface="Constantia" panose="02030602050306030303" pitchFamily="18" charset="0"/>
            </a:endParaRP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E7C99E38-D527-A631-FAA6-541D02555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2998" y="6356350"/>
            <a:ext cx="2743200" cy="365125"/>
          </a:xfrm>
        </p:spPr>
        <p:txBody>
          <a:bodyPr/>
          <a:lstStyle/>
          <a:p>
            <a:fld id="{9E65397A-FEC8-41CB-90BD-7E4AB2E59D8C}" type="slidenum">
              <a:rPr lang="en-US" smtClean="0"/>
              <a:t>16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B4AA5AE-58F1-D1F2-4D2C-39B77CA96762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9493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000" dirty="0">
              <a:latin typeface="CG Times" panose="02020603050405020304"/>
            </a:endParaRPr>
          </a:p>
        </p:txBody>
      </p:sp>
      <p:pic>
        <p:nvPicPr>
          <p:cNvPr id="2" name="Picture 1" descr="A red and black emblem with a cross and a firefighter symbol&#10;&#10;Description automatically generated">
            <a:extLst>
              <a:ext uri="{FF2B5EF4-FFF2-40B4-BE49-F238E27FC236}">
                <a16:creationId xmlns:a16="http://schemas.microsoft.com/office/drawing/2014/main" id="{59FCA68F-2CBB-1F1C-61C8-FC61353752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514" y="136525"/>
            <a:ext cx="1428571" cy="1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4902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3C537-9AFF-8CEF-83B4-2783247CF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0D85A-D621-46D9-B35C-B00EA6D68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>
                <a:latin typeface="CG Times" panose="02020603050405020304" pitchFamily="18" charset="0"/>
              </a:rPr>
              <a:t>New Accounting Software</a:t>
            </a:r>
            <a:endParaRPr lang="en-US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716C57-978D-0E92-668C-4F2F62A2E7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570457"/>
            <a:ext cx="9035732" cy="814387"/>
          </a:xfrm>
        </p:spPr>
        <p:txBody>
          <a:bodyPr anchor="ctr">
            <a:normAutofit/>
          </a:bodyPr>
          <a:lstStyle/>
          <a:p>
            <a:r>
              <a:rPr lang="en-US" sz="2000" dirty="0">
                <a:latin typeface="CG Times" panose="02020603050405020304"/>
              </a:rPr>
              <a:t>Legacy Enterprise Resource Platform (ERP)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F0C3B6-59A9-8118-31A3-41F058F11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5397A-FEC8-41CB-90BD-7E4AB2E59D8C}" type="slidenum">
              <a:rPr lang="en-US" smtClean="0"/>
              <a:t>17</a:t>
            </a:fld>
            <a:endParaRPr lang="en-US" dirty="0"/>
          </a:p>
        </p:txBody>
      </p:sp>
      <p:pic>
        <p:nvPicPr>
          <p:cNvPr id="15" name="Picture 14" descr="A red and black emblem with a cross and a firefighter symbol&#10;&#10;Description automatically generated">
            <a:extLst>
              <a:ext uri="{FF2B5EF4-FFF2-40B4-BE49-F238E27FC236}">
                <a16:creationId xmlns:a16="http://schemas.microsoft.com/office/drawing/2014/main" id="{0F85EFFC-9CE5-B916-0F18-7C2982EC70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926" y="124007"/>
            <a:ext cx="1428571" cy="14285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F4FE6A8-5B6F-43E5-9A1C-03BBCE92DB7A}"/>
              </a:ext>
            </a:extLst>
          </p:cNvPr>
          <p:cNvSpPr txBox="1"/>
          <p:nvPr/>
        </p:nvSpPr>
        <p:spPr>
          <a:xfrm>
            <a:off x="685800" y="4114800"/>
            <a:ext cx="4937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G Times" panose="02020603050405020304"/>
              </a:rPr>
              <a:t> New (ERP)System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01861F0-B9E9-344C-A048-494EF0B059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557" y="4553886"/>
            <a:ext cx="5955873" cy="1316562"/>
          </a:xfrm>
          <a:prstGeom prst="rect">
            <a:avLst/>
          </a:prstGeom>
        </p:spPr>
      </p:pic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31D451DE-5706-3806-C481-A4F191590DF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890C225-4CD9-1094-1B56-E17BDEA776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2203154"/>
            <a:ext cx="6168735" cy="13857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CBCB9E1-E3FE-9699-99D9-08E3484C97D3}"/>
              </a:ext>
            </a:extLst>
          </p:cNvPr>
          <p:cNvSpPr txBox="1"/>
          <p:nvPr/>
        </p:nvSpPr>
        <p:spPr>
          <a:xfrm>
            <a:off x="836612" y="5943600"/>
            <a:ext cx="5259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Department 430 = “Construction Projects”</a:t>
            </a:r>
          </a:p>
        </p:txBody>
      </p:sp>
    </p:spTree>
    <p:extLst>
      <p:ext uri="{BB962C8B-B14F-4D97-AF65-F5344CB8AC3E}">
        <p14:creationId xmlns:p14="http://schemas.microsoft.com/office/powerpoint/2010/main" val="990065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435E1-6C7F-7EF0-089D-91660C406D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FB02D-FD89-1EF7-EDA8-A3C64DDD5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latin typeface="CG Times" panose="02020603050405020304" pitchFamily="18" charset="0"/>
              </a:rPr>
              <a:t>Florida Amendment 3</a:t>
            </a:r>
            <a:br>
              <a:rPr lang="en-US" sz="4000" b="1" dirty="0">
                <a:latin typeface="CG Times" panose="02020603050405020304" pitchFamily="18" charset="0"/>
              </a:rPr>
            </a:br>
            <a:r>
              <a:rPr lang="en-US" sz="4000" b="1" dirty="0">
                <a:latin typeface="CG Times" panose="02020603050405020304" pitchFamily="18" charset="0"/>
              </a:rPr>
              <a:t>Homestead Tax Exemptions</a:t>
            </a:r>
            <a:br>
              <a:rPr lang="en-US" b="1" dirty="0"/>
            </a:br>
            <a:endParaRPr lang="en-US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CA7997-111E-F991-53F9-EB384600DA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570457"/>
            <a:ext cx="9035732" cy="814387"/>
          </a:xfrm>
        </p:spPr>
        <p:txBody>
          <a:bodyPr anchor="ctr">
            <a:normAutofit/>
          </a:bodyPr>
          <a:lstStyle/>
          <a:p>
            <a:endParaRPr lang="en-US" sz="2000" dirty="0">
              <a:latin typeface="CG Times" panose="02020603050405020304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04C7D1-9652-CDA3-5284-C8F764AE7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5397A-FEC8-41CB-90BD-7E4AB2E59D8C}" type="slidenum">
              <a:rPr lang="en-US" smtClean="0"/>
              <a:t>18</a:t>
            </a:fld>
            <a:endParaRPr lang="en-US" dirty="0"/>
          </a:p>
        </p:txBody>
      </p:sp>
      <p:pic>
        <p:nvPicPr>
          <p:cNvPr id="15" name="Picture 14" descr="A red and black emblem with a cross and a firefighter symbol&#10;&#10;Description automatically generated">
            <a:extLst>
              <a:ext uri="{FF2B5EF4-FFF2-40B4-BE49-F238E27FC236}">
                <a16:creationId xmlns:a16="http://schemas.microsoft.com/office/drawing/2014/main" id="{902B5690-6B7F-0F2A-E37B-7212FE79DC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926" y="124007"/>
            <a:ext cx="1428571" cy="1428571"/>
          </a:xfrm>
          <a:prstGeom prst="rect">
            <a:avLst/>
          </a:prstGeom>
        </p:spPr>
      </p:pic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D3C58928-0B11-56E5-3725-104BE7F054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2051194" cy="684814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EA5123-A239-15BA-32E3-0FCD448139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5028" y="1570457"/>
            <a:ext cx="9962945" cy="39670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19E0728-AD37-D98C-05E8-53B63BCAF3F5}"/>
              </a:ext>
            </a:extLst>
          </p:cNvPr>
          <p:cNvSpPr txBox="1"/>
          <p:nvPr/>
        </p:nvSpPr>
        <p:spPr>
          <a:xfrm>
            <a:off x="1426464" y="5934456"/>
            <a:ext cx="817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“2026 Estimate” of $</a:t>
            </a:r>
            <a:r>
              <a:rPr lang="en-US" dirty="0" err="1"/>
              <a:t>46.66B</a:t>
            </a:r>
            <a:r>
              <a:rPr lang="en-US" dirty="0"/>
              <a:t> is from the original 06/05/2026 </a:t>
            </a:r>
            <a:r>
              <a:rPr lang="en-US" dirty="0" err="1"/>
              <a:t>SLCPA</a:t>
            </a:r>
            <a:r>
              <a:rPr lang="en-US" dirty="0"/>
              <a:t> estimate.</a:t>
            </a:r>
          </a:p>
        </p:txBody>
      </p:sp>
    </p:spTree>
    <p:extLst>
      <p:ext uri="{BB962C8B-B14F-4D97-AF65-F5344CB8AC3E}">
        <p14:creationId xmlns:p14="http://schemas.microsoft.com/office/powerpoint/2010/main" val="36719264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3DD08-F8C6-6D81-D2C0-F8398D35B8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4ABAD-3C11-38BE-C403-0C01EDDC7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latin typeface="CG Times" panose="02020603050405020304" pitchFamily="18" charset="0"/>
              </a:rPr>
              <a:t>Florida Amendment 3</a:t>
            </a:r>
            <a:br>
              <a:rPr lang="en-US" sz="4000" b="1" dirty="0">
                <a:latin typeface="CG Times" panose="02020603050405020304" pitchFamily="18" charset="0"/>
              </a:rPr>
            </a:br>
            <a:r>
              <a:rPr lang="en-US" sz="4000" b="1" dirty="0">
                <a:latin typeface="CG Times" panose="02020603050405020304" pitchFamily="18" charset="0"/>
              </a:rPr>
              <a:t>Homestead Tax Exemptions</a:t>
            </a:r>
            <a:br>
              <a:rPr lang="en-US" b="1" dirty="0"/>
            </a:br>
            <a:endParaRPr lang="en-US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3E2541-2E25-E8D8-5D65-EF3FEB1EEB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570457"/>
            <a:ext cx="9035732" cy="814387"/>
          </a:xfrm>
        </p:spPr>
        <p:txBody>
          <a:bodyPr anchor="ctr">
            <a:normAutofit/>
          </a:bodyPr>
          <a:lstStyle/>
          <a:p>
            <a:endParaRPr lang="en-US" sz="2000" dirty="0">
              <a:solidFill>
                <a:srgbClr val="FF0000"/>
              </a:solidFill>
            </a:endParaRPr>
          </a:p>
          <a:p>
            <a:r>
              <a:rPr lang="en-US" sz="2000" dirty="0">
                <a:solidFill>
                  <a:srgbClr val="FF0000"/>
                </a:solidFill>
              </a:rPr>
              <a:t>                     *</a:t>
            </a:r>
            <a:endParaRPr lang="en-US" sz="2000" dirty="0">
              <a:solidFill>
                <a:srgbClr val="FF0000"/>
              </a:solidFill>
              <a:latin typeface="CG Times" panose="02020603050405020304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6065B8-A23B-8D57-7D74-8CB49146B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5397A-FEC8-41CB-90BD-7E4AB2E59D8C}" type="slidenum">
              <a:rPr lang="en-US" smtClean="0"/>
              <a:t>19</a:t>
            </a:fld>
            <a:endParaRPr lang="en-US" dirty="0"/>
          </a:p>
        </p:txBody>
      </p:sp>
      <p:pic>
        <p:nvPicPr>
          <p:cNvPr id="15" name="Picture 14" descr="A red and black emblem with a cross and a firefighter symbol&#10;&#10;Description automatically generated">
            <a:extLst>
              <a:ext uri="{FF2B5EF4-FFF2-40B4-BE49-F238E27FC236}">
                <a16:creationId xmlns:a16="http://schemas.microsoft.com/office/drawing/2014/main" id="{9C112A54-DAF0-D434-C714-3D1880632F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926" y="124007"/>
            <a:ext cx="1428571" cy="1428571"/>
          </a:xfrm>
          <a:prstGeom prst="rect">
            <a:avLst/>
          </a:prstGeom>
        </p:spPr>
      </p:pic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EDF51B93-12C5-8FC7-3A7D-43A54D8879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2051194" cy="684814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4363D3-5969-FF4D-B07F-5A60C89B8A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2125" y="1589647"/>
            <a:ext cx="7440063" cy="20005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9E9D2F-D13B-A4C9-8629-815BD5A07D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2125" y="3905240"/>
            <a:ext cx="7367797" cy="20005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5DEAEB6-72DF-4742-06B6-060015E463F2}"/>
              </a:ext>
            </a:extLst>
          </p:cNvPr>
          <p:cNvSpPr txBox="1"/>
          <p:nvPr/>
        </p:nvSpPr>
        <p:spPr>
          <a:xfrm>
            <a:off x="1207008" y="6035040"/>
            <a:ext cx="7818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</a:t>
            </a:r>
            <a:r>
              <a:rPr lang="en-US" dirty="0">
                <a:solidFill>
                  <a:srgbClr val="FF0000"/>
                </a:solidFill>
              </a:rPr>
              <a:t>*</a:t>
            </a:r>
            <a:r>
              <a:rPr lang="en-US" dirty="0"/>
              <a:t>) These two slides use the “certified taxable value” of $</a:t>
            </a:r>
            <a:r>
              <a:rPr lang="en-US" dirty="0" err="1"/>
              <a:t>48.01B</a:t>
            </a:r>
            <a:r>
              <a:rPr lang="en-US" dirty="0"/>
              <a:t> as of 07/01/2026.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8401B7E-97F9-E829-E7A3-F322F4D0F882}"/>
              </a:ext>
            </a:extLst>
          </p:cNvPr>
          <p:cNvSpPr txBox="1">
            <a:spLocks/>
          </p:cNvSpPr>
          <p:nvPr/>
        </p:nvSpPr>
        <p:spPr>
          <a:xfrm>
            <a:off x="836612" y="3781646"/>
            <a:ext cx="9035732" cy="8143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>
              <a:solidFill>
                <a:srgbClr val="FF0000"/>
              </a:solidFill>
            </a:endParaRPr>
          </a:p>
          <a:p>
            <a:r>
              <a:rPr lang="en-US" sz="2000">
                <a:solidFill>
                  <a:srgbClr val="FF0000"/>
                </a:solidFill>
              </a:rPr>
              <a:t>                     *</a:t>
            </a:r>
            <a:endParaRPr lang="en-US" sz="2000" dirty="0">
              <a:solidFill>
                <a:srgbClr val="FF0000"/>
              </a:solidFill>
              <a:latin typeface="CG Times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1911095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4A07D-0BC0-EDE5-9379-8CA149CF5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8EEE5F2-C199-2C71-E3E9-AC0A1697168D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latin typeface="CG Times" panose="02020603050405020304"/>
              </a:rPr>
              <a:t>TAXABLE VALUE AND REVENUE “TRENDS”</a:t>
            </a:r>
            <a:endParaRPr lang="en-US" dirty="0">
              <a:latin typeface="Constantia" panose="02030602050306030303" pitchFamily="18" charset="0"/>
            </a:endParaRP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D9416348-FD4E-4396-C0C5-AC778DA7D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2998" y="6356350"/>
            <a:ext cx="2743200" cy="365125"/>
          </a:xfrm>
        </p:spPr>
        <p:txBody>
          <a:bodyPr/>
          <a:lstStyle/>
          <a:p>
            <a:fld id="{9E65397A-FEC8-41CB-90BD-7E4AB2E59D8C}" type="slidenum">
              <a:rPr lang="en-US" smtClean="0"/>
              <a:t>2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9FAEC11-8366-BF9D-1B4B-12DA9AC1B1FD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9493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000" dirty="0">
              <a:latin typeface="CG Times" panose="02020603050405020304"/>
            </a:endParaRPr>
          </a:p>
        </p:txBody>
      </p:sp>
      <p:pic>
        <p:nvPicPr>
          <p:cNvPr id="2" name="Picture 1" descr="A red and black emblem with a cross and a firefighter symbol&#10;&#10;Description automatically generated">
            <a:extLst>
              <a:ext uri="{FF2B5EF4-FFF2-40B4-BE49-F238E27FC236}">
                <a16:creationId xmlns:a16="http://schemas.microsoft.com/office/drawing/2014/main" id="{94FD8FC2-C736-420F-3B09-FADCA82E86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514" y="136525"/>
            <a:ext cx="1428571" cy="1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9330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3DAF8-3BBD-4969-322C-39EB1BDF1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75B47-3C50-CC02-94E8-E193959EF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latin typeface="CG Times" panose="02020603050405020304" pitchFamily="18" charset="0"/>
              </a:rPr>
              <a:t>Florida Amendment 3</a:t>
            </a:r>
            <a:br>
              <a:rPr lang="en-US" sz="4000" b="1" dirty="0">
                <a:latin typeface="CG Times" panose="02020603050405020304" pitchFamily="18" charset="0"/>
              </a:rPr>
            </a:br>
            <a:r>
              <a:rPr lang="en-US" sz="4000" b="1" dirty="0">
                <a:latin typeface="CG Times" panose="02020603050405020304" pitchFamily="18" charset="0"/>
              </a:rPr>
              <a:t>Homestead Tax Exemptions</a:t>
            </a:r>
            <a:br>
              <a:rPr lang="en-US" b="1" dirty="0"/>
            </a:br>
            <a:endParaRPr lang="en-US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BDCA69-9AFC-A08F-768E-A43E262332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570457"/>
            <a:ext cx="9035732" cy="814387"/>
          </a:xfrm>
        </p:spPr>
        <p:txBody>
          <a:bodyPr anchor="ctr">
            <a:normAutofit/>
          </a:bodyPr>
          <a:lstStyle/>
          <a:p>
            <a:endParaRPr lang="en-US" sz="2000" dirty="0">
              <a:latin typeface="CG Times" panose="02020603050405020304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5B1063-3F8B-F3D4-3FF6-031F2579F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5397A-FEC8-41CB-90BD-7E4AB2E59D8C}" type="slidenum">
              <a:rPr lang="en-US" smtClean="0"/>
              <a:t>20</a:t>
            </a:fld>
            <a:endParaRPr lang="en-US" dirty="0"/>
          </a:p>
        </p:txBody>
      </p:sp>
      <p:pic>
        <p:nvPicPr>
          <p:cNvPr id="15" name="Picture 14" descr="A red and black emblem with a cross and a firefighter symbol&#10;&#10;Description automatically generated">
            <a:extLst>
              <a:ext uri="{FF2B5EF4-FFF2-40B4-BE49-F238E27FC236}">
                <a16:creationId xmlns:a16="http://schemas.microsoft.com/office/drawing/2014/main" id="{DD1F7292-D709-2CCD-FF2A-F8CE91FF9C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926" y="124007"/>
            <a:ext cx="1428571" cy="1428571"/>
          </a:xfrm>
          <a:prstGeom prst="rect">
            <a:avLst/>
          </a:prstGeom>
        </p:spPr>
      </p:pic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8141600E-8B85-CFEC-00D8-0FD5325DB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2051194" cy="684814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5F4672-41BC-1D8E-BDD2-EEC16271C0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3864" y="1752366"/>
            <a:ext cx="6231289" cy="39098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E3569C-287C-55B8-5D37-E7C8D31082DA}"/>
              </a:ext>
            </a:extLst>
          </p:cNvPr>
          <p:cNvSpPr txBox="1"/>
          <p:nvPr/>
        </p:nvSpPr>
        <p:spPr>
          <a:xfrm>
            <a:off x="758952" y="5987018"/>
            <a:ext cx="7726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Recurring total @ </a:t>
            </a:r>
            <a:r>
              <a:rPr lang="en-US" dirty="0">
                <a:highlight>
                  <a:srgbClr val="FFFF00"/>
                </a:highlight>
              </a:rPr>
              <a:t>$</a:t>
            </a:r>
            <a:r>
              <a:rPr lang="en-US" dirty="0" err="1">
                <a:highlight>
                  <a:srgbClr val="FFFF00"/>
                </a:highlight>
              </a:rPr>
              <a:t>144.6M</a:t>
            </a:r>
            <a:r>
              <a:rPr lang="en-US" dirty="0"/>
              <a:t> of which $</a:t>
            </a:r>
            <a:r>
              <a:rPr lang="en-US" dirty="0" err="1"/>
              <a:t>123.3M</a:t>
            </a:r>
            <a:r>
              <a:rPr lang="en-US" dirty="0"/>
              <a:t> is salary/benefits = 85.3%</a:t>
            </a:r>
          </a:p>
        </p:txBody>
      </p:sp>
    </p:spTree>
    <p:extLst>
      <p:ext uri="{BB962C8B-B14F-4D97-AF65-F5344CB8AC3E}">
        <p14:creationId xmlns:p14="http://schemas.microsoft.com/office/powerpoint/2010/main" val="13046988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3958DD7-114D-48EB-BF69-CA9D8A699489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latin typeface="Constantia" panose="02030602050306030303" pitchFamily="18" charset="0"/>
              </a:rPr>
              <a:t>Questions?</a:t>
            </a: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142998" y="6356350"/>
            <a:ext cx="2743200" cy="365125"/>
          </a:xfrm>
        </p:spPr>
        <p:txBody>
          <a:bodyPr/>
          <a:lstStyle/>
          <a:p>
            <a:fld id="{9E65397A-FEC8-41CB-90BD-7E4AB2E59D8C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912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42BAD1A-D4DD-2F81-6DE2-301C2FEA2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>
                <a:latin typeface="CG Times" panose="02020603050405020304" pitchFamily="18" charset="0"/>
              </a:rPr>
              <a:t>Taxable Value Trend</a:t>
            </a:r>
            <a:br>
              <a:rPr lang="en-US" sz="4400" b="1" dirty="0">
                <a:latin typeface="CG Times" panose="02020603050405020304" pitchFamily="18" charset="0"/>
              </a:rPr>
            </a:b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47B20F-5D4F-1027-72FB-5EABFA2C87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074198"/>
            <a:ext cx="5181600" cy="537986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dirty="0"/>
              <a:t>2026 Taxable value @ $48,009,670,390 </a:t>
            </a:r>
          </a:p>
          <a:p>
            <a:pPr marL="0" indent="0">
              <a:buNone/>
            </a:pPr>
            <a:r>
              <a:rPr lang="en-US" sz="2400" dirty="0"/>
              <a:t>2025 Taxable value @ $44,629,942,116 </a:t>
            </a:r>
          </a:p>
          <a:p>
            <a:pPr marL="0" indent="0">
              <a:buNone/>
            </a:pPr>
            <a:r>
              <a:rPr lang="en-US" sz="2400" dirty="0"/>
              <a:t>Increase @ $3,379,728,274, or </a:t>
            </a:r>
            <a:r>
              <a:rPr lang="en-US" sz="2400" dirty="0">
                <a:highlight>
                  <a:srgbClr val="FFFF00"/>
                </a:highlight>
              </a:rPr>
              <a:t>7.6%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Property value </a:t>
            </a:r>
            <a:r>
              <a:rPr lang="en-US" sz="2400" u="sng" dirty="0"/>
              <a:t>increases</a:t>
            </a:r>
            <a:r>
              <a:rPr lang="en-US" sz="2400" dirty="0"/>
              <a:t> </a:t>
            </a:r>
          </a:p>
          <a:p>
            <a:pPr marL="0" indent="0">
              <a:buNone/>
            </a:pPr>
            <a:r>
              <a:rPr lang="en-US" sz="2400" dirty="0"/>
              <a:t>are trending lower:</a:t>
            </a:r>
          </a:p>
          <a:p>
            <a:pPr marL="0" indent="0">
              <a:buNone/>
            </a:pPr>
            <a:r>
              <a:rPr lang="en-US" sz="2400" dirty="0">
                <a:highlight>
                  <a:srgbClr val="FFFF00"/>
                </a:highlight>
              </a:rPr>
              <a:t>10.9%</a:t>
            </a:r>
            <a:r>
              <a:rPr lang="en-US" sz="2400" dirty="0"/>
              <a:t> in 2025</a:t>
            </a:r>
          </a:p>
          <a:p>
            <a:pPr marL="0" indent="0">
              <a:buNone/>
            </a:pPr>
            <a:r>
              <a:rPr lang="en-US" sz="2400" dirty="0">
                <a:highlight>
                  <a:srgbClr val="FFFF00"/>
                </a:highlight>
              </a:rPr>
              <a:t>12.7%</a:t>
            </a:r>
            <a:r>
              <a:rPr lang="en-US" sz="2400" dirty="0"/>
              <a:t> in 2024</a:t>
            </a:r>
          </a:p>
          <a:p>
            <a:pPr marL="0" indent="0">
              <a:buNone/>
            </a:pPr>
            <a:r>
              <a:rPr lang="en-US" sz="2400" dirty="0">
                <a:highlight>
                  <a:srgbClr val="FFFF00"/>
                </a:highlight>
              </a:rPr>
              <a:t>17.4%</a:t>
            </a:r>
            <a:r>
              <a:rPr lang="en-US" sz="2400" dirty="0"/>
              <a:t> in 2023</a:t>
            </a:r>
          </a:p>
          <a:p>
            <a:pPr marL="0" indent="0">
              <a:buNone/>
            </a:pPr>
            <a:r>
              <a:rPr lang="en-US" sz="2400" dirty="0">
                <a:highlight>
                  <a:srgbClr val="FFFF00"/>
                </a:highlight>
              </a:rPr>
              <a:t>17.3%</a:t>
            </a:r>
            <a:r>
              <a:rPr lang="en-US" sz="2400" dirty="0"/>
              <a:t> in 2022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9C62DF-E2DB-A130-1576-DD4409B62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5397A-FEC8-41CB-90BD-7E4AB2E59D8C}" type="slidenum">
              <a:rPr lang="en-US" smtClean="0"/>
              <a:t>3</a:t>
            </a:fld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530352" y="6033184"/>
            <a:ext cx="4639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532768A-790E-A26C-74E1-A97250EB53B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94013" y="2414857"/>
            <a:ext cx="6659787" cy="4078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175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AB70A-06C5-D1C2-62BB-1ACA89EE7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>
              <a:latin typeface="CG Times" panose="02020603050405020304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ECC97-8E86-42AA-D40E-D64EF8F19E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u="sng" dirty="0">
              <a:latin typeface="CG Times" panose="02020603050405020304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98D2D9-FB50-517B-DF93-130A4B4F3E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3836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CG Times" panose="02020603050405020304"/>
              </a:rPr>
              <a:t>	</a:t>
            </a:r>
          </a:p>
          <a:p>
            <a:pPr marL="0" indent="0">
              <a:buNone/>
            </a:pPr>
            <a:endParaRPr lang="en-US" sz="2000" dirty="0">
              <a:latin typeface="CG Times" panose="02020603050405020304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EBA149-1DE5-9D13-019A-3ED1CA14A5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 anchor="ctr">
            <a:normAutofit/>
          </a:bodyPr>
          <a:lstStyle/>
          <a:p>
            <a:pPr algn="ctr"/>
            <a:endParaRPr lang="en-US" u="sng" dirty="0">
              <a:latin typeface="CG Times" panose="02020603050405020304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2DE529-B519-03B7-8BC9-50C4FDBD11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38366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dirty="0">
              <a:latin typeface="CG Times" panose="02020603050405020304"/>
            </a:endParaRPr>
          </a:p>
          <a:p>
            <a:pPr marL="0" indent="0">
              <a:buNone/>
            </a:pPr>
            <a:endParaRPr lang="en-US" sz="2400" dirty="0">
              <a:latin typeface="CG Times" panose="02020603050405020304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7886AC-8DD4-D0F0-30D2-171330CE7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5397A-FEC8-41CB-90BD-7E4AB2E59D8C}" type="slidenum">
              <a:rPr lang="en-US" smtClean="0"/>
              <a:t>4</a:t>
            </a:fld>
            <a:endParaRPr lang="en-US" dirty="0"/>
          </a:p>
        </p:txBody>
      </p:sp>
      <p:pic>
        <p:nvPicPr>
          <p:cNvPr id="8" name="Picture 7" descr="A red and black emblem with a cross and a firefighter symbol&#10;&#10;Description automatically generated">
            <a:extLst>
              <a:ext uri="{FF2B5EF4-FFF2-40B4-BE49-F238E27FC236}">
                <a16:creationId xmlns:a16="http://schemas.microsoft.com/office/drawing/2014/main" id="{873D807D-67C2-2397-B0BD-98D6184929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926" y="136525"/>
            <a:ext cx="1428571" cy="142857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39192" y="6285390"/>
            <a:ext cx="6913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Impact fee collections are trending lower (2025-26 as of 08/14/2026)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67BB0E7-38B2-75CC-0414-C6D97B7D5C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0408" y="1025957"/>
            <a:ext cx="8668960" cy="5096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531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C6643B-714F-1BC1-6A60-B25A927F3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474761-C20D-9912-826D-B855931255F2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latin typeface="CG Times" panose="02020603050405020304"/>
              </a:rPr>
              <a:t>2026-27 PROPOSED BUDGET</a:t>
            </a:r>
            <a:endParaRPr lang="en-US" dirty="0">
              <a:latin typeface="Constantia" panose="02030602050306030303" pitchFamily="18" charset="0"/>
            </a:endParaRP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3FD15A73-9DD6-AF3C-61CD-2BBB1F3FC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2998" y="6356350"/>
            <a:ext cx="2743200" cy="365125"/>
          </a:xfrm>
        </p:spPr>
        <p:txBody>
          <a:bodyPr/>
          <a:lstStyle/>
          <a:p>
            <a:fld id="{9E65397A-FEC8-41CB-90BD-7E4AB2E59D8C}" type="slidenum">
              <a:rPr lang="en-US" smtClean="0"/>
              <a:t>5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8BB69FC-DDA8-426B-E321-85A12CFD2271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9493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000" dirty="0">
              <a:latin typeface="CG Times" panose="02020603050405020304"/>
            </a:endParaRPr>
          </a:p>
        </p:txBody>
      </p:sp>
      <p:pic>
        <p:nvPicPr>
          <p:cNvPr id="2" name="Picture 1" descr="A red and black emblem with a cross and a firefighter symbol&#10;&#10;Description automatically generated">
            <a:extLst>
              <a:ext uri="{FF2B5EF4-FFF2-40B4-BE49-F238E27FC236}">
                <a16:creationId xmlns:a16="http://schemas.microsoft.com/office/drawing/2014/main" id="{CC386B2E-9F38-DCA0-52EE-C5F918F10C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514" y="136525"/>
            <a:ext cx="1428571" cy="1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060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8A6A46F-BBB3-73E0-8781-AAA183ED8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640824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b="1" dirty="0">
                <a:latin typeface="CG Times"/>
              </a:rPr>
              <a:t>FY </a:t>
            </a:r>
            <a:r>
              <a:rPr lang="en-US" b="1" dirty="0">
                <a:latin typeface="CG Times"/>
              </a:rPr>
              <a:t>2026-2027 </a:t>
            </a:r>
            <a:r>
              <a:rPr lang="en-US" sz="4000" b="1" dirty="0">
                <a:latin typeface="CG Times"/>
              </a:rPr>
              <a:t>Preliminary</a:t>
            </a:r>
            <a:r>
              <a:rPr lang="en-US" sz="4400" b="1" dirty="0">
                <a:latin typeface="CG Times"/>
              </a:rPr>
              <a:t> Budget Summary</a:t>
            </a:r>
            <a:br>
              <a:rPr lang="en-US" sz="4400" b="1" dirty="0">
                <a:latin typeface="CG Times" panose="02020603050405020304" pitchFamily="18" charset="0"/>
              </a:rPr>
            </a:br>
            <a:endParaRPr lang="en-US" dirty="0">
              <a:cs typeface="Calibri Light" panose="020F0302020204030204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2D0320-68EB-B1CD-F551-56E422A47C4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G Times" panose="02020603050405020304" pitchFamily="18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000" b="1" dirty="0">
              <a:solidFill>
                <a:prstClr val="black"/>
              </a:solidFill>
              <a:latin typeface="CG Times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G Times" panose="02020603050405020304" pitchFamily="18" charset="0"/>
                <a:ea typeface="+mn-ea"/>
                <a:cs typeface="+mn-cs"/>
              </a:rPr>
              <a:t>General Fund   $233,692,722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G Times" panose="02020603050405020304" pitchFamily="18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G Times" panose="02020603050405020304" pitchFamily="18" charset="0"/>
                <a:ea typeface="+mn-ea"/>
                <a:cs typeface="+mn-cs"/>
              </a:rPr>
              <a:t>Other Funds       </a:t>
            </a:r>
            <a:r>
              <a:rPr kumimoji="0" lang="en-US" sz="30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G Times" panose="02020603050405020304" pitchFamily="18" charset="0"/>
                <a:ea typeface="+mn-ea"/>
                <a:cs typeface="+mn-cs"/>
              </a:rPr>
              <a:t>$2,899,529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G Times" panose="02020603050405020304" pitchFamily="18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G Times" panose="02020603050405020304" pitchFamily="18" charset="0"/>
                <a:ea typeface="+mn-ea"/>
                <a:cs typeface="+mn-cs"/>
              </a:rPr>
              <a:t>Total Budget   $236,592,251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38849BC6-DB82-B4E5-42AB-160C5160A8A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2248347"/>
              </p:ext>
            </p:extLst>
          </p:nvPr>
        </p:nvGraphicFramePr>
        <p:xfrm>
          <a:off x="6172200" y="1825625"/>
          <a:ext cx="5584372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E7B9F2-D1C7-004E-0760-56AB033D7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5397A-FEC8-41CB-90BD-7E4AB2E59D8C}" type="slidenum">
              <a:rPr lang="en-US" smtClean="0"/>
              <a:t>6</a:t>
            </a:fld>
            <a:endParaRPr lang="en-US" dirty="0"/>
          </a:p>
        </p:txBody>
      </p:sp>
      <p:pic>
        <p:nvPicPr>
          <p:cNvPr id="9" name="Picture 8" descr="A red and black emblem with a cross and a firefighter symbol&#10;&#10;Description automatically generated">
            <a:extLst>
              <a:ext uri="{FF2B5EF4-FFF2-40B4-BE49-F238E27FC236}">
                <a16:creationId xmlns:a16="http://schemas.microsoft.com/office/drawing/2014/main" id="{F03D2D74-ECD1-2243-DE98-453ACB8E2C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514" y="136525"/>
            <a:ext cx="1428571" cy="1428571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4FDF824-8021-AA92-4236-27F9042B5B1E}"/>
              </a:ext>
            </a:extLst>
          </p:cNvPr>
          <p:cNvCxnSpPr/>
          <p:nvPr/>
        </p:nvCxnSpPr>
        <p:spPr>
          <a:xfrm>
            <a:off x="931653" y="3887638"/>
            <a:ext cx="454324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4101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C503F-FE61-21A0-8161-957A1B53D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820424-D731-F7B6-4908-D3B44FB20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640824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latin typeface="CG Times"/>
              </a:rPr>
              <a:t>FY 2026-2027 Preliminary Budget Compared to 2025-26 Preliminary Budget</a:t>
            </a:r>
            <a:endParaRPr lang="en-US" sz="3200" dirty="0">
              <a:cs typeface="Calibri Light" panose="020F0302020204030204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221378-D063-F996-ABBE-05277C073D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9073896" cy="4351338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G Times" panose="02020603050405020304" pitchFamily="18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000" b="1" dirty="0">
              <a:solidFill>
                <a:prstClr val="black"/>
              </a:solidFill>
              <a:latin typeface="CG Times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G Times" panose="02020603050405020304" pitchFamily="18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G Times" panose="02020603050405020304" pitchFamily="18" charset="0"/>
                <a:ea typeface="+mn-ea"/>
                <a:cs typeface="+mn-cs"/>
              </a:rPr>
              <a:t>2026-27 Preliminary Total @ $236,592,251</a:t>
            </a:r>
          </a:p>
          <a:p>
            <a:pPr marL="0" indent="0">
              <a:buNone/>
            </a:pPr>
            <a:endParaRPr lang="en-US" dirty="0"/>
          </a:p>
          <a:p>
            <a:pPr marL="0" indent="0" defTabSz="4572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3000" b="1" dirty="0">
                <a:solidFill>
                  <a:prstClr val="black"/>
                </a:solidFill>
                <a:latin typeface="CG Times" panose="02020603050405020304" pitchFamily="18" charset="0"/>
              </a:rPr>
              <a:t>2025-26 Preliminary Total @ $227,663,934</a:t>
            </a:r>
          </a:p>
          <a:p>
            <a:pPr marL="0" indent="0" defTabSz="4572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sz="3000" b="1" dirty="0">
              <a:solidFill>
                <a:prstClr val="black"/>
              </a:solidFill>
              <a:latin typeface="CG Times" panose="02020603050405020304" pitchFamily="18" charset="0"/>
            </a:endParaRPr>
          </a:p>
          <a:p>
            <a:pPr marL="0" indent="0" defTabSz="4572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3000" b="1" dirty="0">
                <a:solidFill>
                  <a:prstClr val="black"/>
                </a:solidFill>
                <a:latin typeface="CG Times" panose="02020603050405020304" pitchFamily="18" charset="0"/>
              </a:rPr>
              <a:t>Increase @ $8,928,317</a:t>
            </a:r>
          </a:p>
          <a:p>
            <a:pPr marL="0" indent="0" defTabSz="4572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sz="3000" b="1" dirty="0">
              <a:solidFill>
                <a:prstClr val="black"/>
              </a:solidFill>
              <a:latin typeface="CG Times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ACC3CE-522A-7D6F-E58B-E89353B7D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5397A-FEC8-41CB-90BD-7E4AB2E59D8C}" type="slidenum">
              <a:rPr lang="en-US" smtClean="0"/>
              <a:t>7</a:t>
            </a:fld>
            <a:endParaRPr lang="en-US" dirty="0"/>
          </a:p>
        </p:txBody>
      </p:sp>
      <p:pic>
        <p:nvPicPr>
          <p:cNvPr id="9" name="Picture 8" descr="A red and black emblem with a cross and a firefighter symbol&#10;&#10;Description automatically generated">
            <a:extLst>
              <a:ext uri="{FF2B5EF4-FFF2-40B4-BE49-F238E27FC236}">
                <a16:creationId xmlns:a16="http://schemas.microsoft.com/office/drawing/2014/main" id="{C4F83668-5558-0C72-9310-C794BD712A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514" y="136525"/>
            <a:ext cx="1428571" cy="1428571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2D6114-5A70-9A8B-0317-F53CE5E696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 flipH="1">
            <a:off x="11353800" y="1825625"/>
            <a:ext cx="67056" cy="435133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380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CF6DE-F8F2-02B4-94A3-0B79EAF8C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CG Times" panose="02020603050405020304"/>
              </a:rPr>
              <a:t>Reserve Balances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A2355C-2831-DB1E-9447-630E45BA7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5397A-FEC8-41CB-90BD-7E4AB2E59D8C}" type="slidenum">
              <a:rPr lang="en-US" smtClean="0"/>
              <a:t>8</a:t>
            </a:fld>
            <a:endParaRPr lang="en-US" dirty="0"/>
          </a:p>
        </p:txBody>
      </p:sp>
      <p:pic>
        <p:nvPicPr>
          <p:cNvPr id="8" name="Picture 7" descr="A red and black emblem with a cross and a firefighter symbol&#10;&#10;Description automatically generated">
            <a:extLst>
              <a:ext uri="{FF2B5EF4-FFF2-40B4-BE49-F238E27FC236}">
                <a16:creationId xmlns:a16="http://schemas.microsoft.com/office/drawing/2014/main" id="{B5E563CC-FC69-75F1-10E4-056F95035E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334" y="136525"/>
            <a:ext cx="1428571" cy="14285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353800" y="2826327"/>
            <a:ext cx="3394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aseline="30000" dirty="0"/>
              <a:t>(1)</a:t>
            </a:r>
            <a:endParaRPr lang="en-US" sz="14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BA0E2A-9976-9F09-38E2-11B7964DC8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sz="1800" dirty="0">
                <a:solidFill>
                  <a:srgbClr val="FF0000"/>
                </a:solidFill>
              </a:rPr>
              <a:t>Assumes budgeted revenues and appropriations = actuals 09/30/26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054D92-397F-9E5E-3E39-C0B610EC21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914" y="2252498"/>
            <a:ext cx="10451132" cy="2725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8680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E2C7F-5499-97D9-CFC2-226E9774E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>
                <a:latin typeface="CG Times" panose="02020603050405020304" pitchFamily="18" charset="0"/>
              </a:rPr>
              <a:t>Major Initiatives Included in the</a:t>
            </a:r>
            <a:br>
              <a:rPr lang="en-US" sz="4000" b="1" dirty="0">
                <a:latin typeface="CG Times" panose="02020603050405020304" pitchFamily="18" charset="0"/>
              </a:rPr>
            </a:br>
            <a:r>
              <a:rPr lang="en-US" sz="4000" b="1" dirty="0">
                <a:latin typeface="CG Times" panose="02020603050405020304" pitchFamily="18" charset="0"/>
              </a:rPr>
              <a:t>2026-2027 Budget</a:t>
            </a:r>
            <a:endParaRPr lang="en-US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7F7EAB-BBC1-4868-36C6-2F315E148F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90687"/>
            <a:ext cx="5157787" cy="814387"/>
          </a:xfrm>
        </p:spPr>
        <p:txBody>
          <a:bodyPr anchor="ctr">
            <a:normAutofit/>
          </a:bodyPr>
          <a:lstStyle/>
          <a:p>
            <a:endParaRPr lang="en-US" sz="2800" dirty="0">
              <a:latin typeface="CG Times" panose="02020603050405020304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DA1D81-99C0-2442-F7AF-718C5834B6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404872"/>
            <a:ext cx="5157787" cy="408800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1800" b="1" u="sng" dirty="0">
              <a:latin typeface="CG Times" panose="02020603050405020304"/>
            </a:endParaRPr>
          </a:p>
          <a:p>
            <a:pPr marL="0" indent="0">
              <a:buNone/>
            </a:pPr>
            <a:endParaRPr lang="en-US" sz="1800" b="1" u="sng" dirty="0">
              <a:latin typeface="CG Times" panose="02020603050405020304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26DC70-C960-22BD-82FA-BD35B3CA8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5397A-FEC8-41CB-90BD-7E4AB2E59D8C}" type="slidenum">
              <a:rPr lang="en-US" smtClean="0"/>
              <a:t>9</a:t>
            </a:fld>
            <a:endParaRPr lang="en-US" dirty="0"/>
          </a:p>
        </p:txBody>
      </p:sp>
      <p:pic>
        <p:nvPicPr>
          <p:cNvPr id="15" name="Picture 14" descr="A red and black emblem with a cross and a firefighter symbol&#10;&#10;Description automatically generated">
            <a:extLst>
              <a:ext uri="{FF2B5EF4-FFF2-40B4-BE49-F238E27FC236}">
                <a16:creationId xmlns:a16="http://schemas.microsoft.com/office/drawing/2014/main" id="{D8EE54C8-1EE8-0085-83A6-D4A9464FF6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926" y="124007"/>
            <a:ext cx="1428571" cy="142857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7A5BEA-E651-5D50-07A7-1B25F750C4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9034" y="1448213"/>
            <a:ext cx="4902798" cy="5240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3709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94313D8746114BB0E3509BD7F5132B" ma:contentTypeVersion="8" ma:contentTypeDescription="Create a new document." ma:contentTypeScope="" ma:versionID="adc480c00cf1fddcd385ae28f80da423">
  <xsd:schema xmlns:xsd="http://www.w3.org/2001/XMLSchema" xmlns:xs="http://www.w3.org/2001/XMLSchema" xmlns:p="http://schemas.microsoft.com/office/2006/metadata/properties" xmlns:ns3="bf9e6127-4067-440e-b9b8-300b5eb43b1f" xmlns:ns4="76b7b46c-fc48-4db3-afb5-adf0c56a8c36" targetNamespace="http://schemas.microsoft.com/office/2006/metadata/properties" ma:root="true" ma:fieldsID="3f9d18dde5cb51595872b69e48f74e0e" ns3:_="" ns4:_="">
    <xsd:import namespace="bf9e6127-4067-440e-b9b8-300b5eb43b1f"/>
    <xsd:import namespace="76b7b46c-fc48-4db3-afb5-adf0c56a8c3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SearchProperties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9e6127-4067-440e-b9b8-300b5eb43b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b7b46c-fc48-4db3-afb5-adf0c56a8c3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f9e6127-4067-440e-b9b8-300b5eb43b1f" xsi:nil="true"/>
  </documentManagement>
</p:properties>
</file>

<file path=customXml/itemProps1.xml><?xml version="1.0" encoding="utf-8"?>
<ds:datastoreItem xmlns:ds="http://schemas.openxmlformats.org/officeDocument/2006/customXml" ds:itemID="{9DFD5157-672E-4E44-B945-E8E276BD00F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5F51D48-551C-42F5-A1A2-D3AC97F0E486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bf9e6127-4067-440e-b9b8-300b5eb43b1f"/>
    <ds:schemaRef ds:uri="76b7b46c-fc48-4db3-afb5-adf0c56a8c36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1F8FDF7-944B-4905-BFA1-A41B9E41D7D7}">
  <ds:schemaRefs>
    <ds:schemaRef ds:uri="http://schemas.microsoft.com/office/2006/documentManagement/types"/>
    <ds:schemaRef ds:uri="76b7b46c-fc48-4db3-afb5-adf0c56a8c36"/>
    <ds:schemaRef ds:uri="http://www.w3.org/XML/1998/namespace"/>
    <ds:schemaRef ds:uri="http://schemas.microsoft.com/office/2006/metadata/properties"/>
    <ds:schemaRef ds:uri="http://purl.org/dc/elements/1.1/"/>
    <ds:schemaRef ds:uri="bf9e6127-4067-440e-b9b8-300b5eb43b1f"/>
    <ds:schemaRef ds:uri="http://schemas.openxmlformats.org/package/2006/metadata/core-properties"/>
    <ds:schemaRef ds:uri="http://purl.org/dc/dcmitype/"/>
    <ds:schemaRef ds:uri="http://purl.org/dc/terms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2185</TotalTime>
  <Words>1389</Words>
  <Application>Microsoft Office PowerPoint</Application>
  <PresentationFormat>Widescreen</PresentationFormat>
  <Paragraphs>213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CG Times</vt:lpstr>
      <vt:lpstr>Constantia</vt:lpstr>
      <vt:lpstr>Office 2013 - 2022 Theme</vt:lpstr>
      <vt:lpstr>PowerPoint Presentation</vt:lpstr>
      <vt:lpstr>PowerPoint Presentation</vt:lpstr>
      <vt:lpstr>Taxable Value Trend </vt:lpstr>
      <vt:lpstr>PowerPoint Presentation</vt:lpstr>
      <vt:lpstr>PowerPoint Presentation</vt:lpstr>
      <vt:lpstr>FY 2026-2027 Preliminary Budget Summary </vt:lpstr>
      <vt:lpstr>FY 2026-2027 Preliminary Budget Compared to 2025-26 Preliminary Budget</vt:lpstr>
      <vt:lpstr>Reserve Balances</vt:lpstr>
      <vt:lpstr>Major Initiatives Included in the 2026-2027 Budget</vt:lpstr>
      <vt:lpstr>FY 2027 Total Preliminary Budget @ $236,592,251 Expenditures – All Funds Combined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New Accounting Software</vt:lpstr>
      <vt:lpstr>Florida Amendment 3 Homestead Tax Exemptions </vt:lpstr>
      <vt:lpstr>Florida Amendment 3 Homestead Tax Exemptions </vt:lpstr>
      <vt:lpstr>Florida Amendment 3 Homestead Tax Exemptions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Patty Duva</dc:creator>
  <cp:lastModifiedBy>Timothy Bargeron</cp:lastModifiedBy>
  <cp:revision>445</cp:revision>
  <cp:lastPrinted>2026-08-19T17:14:37Z</cp:lastPrinted>
  <dcterms:created xsi:type="dcterms:W3CDTF">2019-08-16T13:55:19Z</dcterms:created>
  <dcterms:modified xsi:type="dcterms:W3CDTF">2026-08-20T12:59:27Z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0x0101001B94313D8746114BB0E3509BD7F5132B</vt:lpwstr>
  </property>
</Properties>
</file>